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2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601200" cy="73152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8" Type="http://schemas.openxmlformats.org/officeDocument/2006/relationships/slide" Target="slides/slide7.xml"/><Relationship Id="rId7" Type="http://schemas.openxmlformats.org/officeDocument/2006/relationships/slide" Target="slides/slide6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3" Type="http://schemas.openxmlformats.org/officeDocument/2006/relationships/slide" Target="slides/slide2.xml"/><Relationship Id="rId25" Type="http://schemas.openxmlformats.org/officeDocument/2006/relationships/viewProps" Target="viewProps.xml"/><Relationship Id="rId24" Type="http://schemas.openxmlformats.org/officeDocument/2006/relationships/tableStyles" Target="tableStyles.xml"/><Relationship Id="rId23" Type="http://schemas.openxmlformats.org/officeDocument/2006/relationships/presProps" Target="presProps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0" Type="http://schemas.openxmlformats.org/officeDocument/2006/relationships/slide" Target="slides/slide19.xml"/><Relationship Id="rId2" Type="http://schemas.openxmlformats.org/officeDocument/2006/relationships/slide" Target="slides/slide1.xml"/><Relationship Id="rId19" Type="http://schemas.openxmlformats.org/officeDocument/2006/relationships/slide" Target="slides/slide18.xml"/><Relationship Id="rId18" Type="http://schemas.openxmlformats.org/officeDocument/2006/relationships/slide" Target="slides/slide17.xml"/><Relationship Id="rId17" Type="http://schemas.openxmlformats.org/officeDocument/2006/relationships/slide" Target="slides/slide16.xml"/><Relationship Id="rId16" Type="http://schemas.openxmlformats.org/officeDocument/2006/relationships/slide" Target="slides/slide15.xml"/><Relationship Id="rId15" Type="http://schemas.openxmlformats.org/officeDocument/2006/relationships/slide" Target="slides/slide14.xml"/><Relationship Id="rId14" Type="http://schemas.openxmlformats.org/officeDocument/2006/relationships/slide" Target="slides/slide13.xml"/><Relationship Id="rId13" Type="http://schemas.openxmlformats.org/officeDocument/2006/relationships/slide" Target="slides/slide12.xml"/><Relationship Id="rId12" Type="http://schemas.openxmlformats.org/officeDocument/2006/relationships/slide" Target="slides/slide11.xml"/><Relationship Id="rId11" Type="http://schemas.openxmlformats.org/officeDocument/2006/relationships/slide" Target="slides/slide10.xml"/><Relationship Id="rId10" Type="http://schemas.openxmlformats.org/officeDocument/2006/relationships/slide" Target="slides/slide9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sq.org/quality-resources/seven-basic-quality-tools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ns0:sld xmlns:ns0="http://schemas.openxmlformats.org/presentationml/2006/main" xmlns:ns1="http://schemas.openxmlformats.org/drawingml/2006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" name="rect 2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4" name="textbox 4"/>
          <ns0:cNvSpPr/>
          <ns0:nvPr/>
        </ns0:nvSpPr>
        <ns0:spPr>
          <ns1:xfrm>
            <ns1:off x="744844" y="1379722"/>
            <ns1:ext cx="6735444" cy="426656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9669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9000"/>
              </ns1:lnSpc>
              <ns1:tabLst/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3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Importance of</ns1:t>
            </ns1:r>
            <ns1:r>
              <ns1:rPr sz="2100" kern="0" spc="-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 Quality Management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297"/>
              </ns1:spcBef>
              <ns1:tabLst/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0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What is Project Qua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lity Management?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12700" algn="l" rtl="0" eaLnBrk="0">
              <ns1:lnSpc>
                <ns1:spcPct val="87000"/>
              </ns1:lnSpc>
              <ns1:spcBef>
                <ns1:spcPts val="1291"/>
              </ns1:spcBef>
              <ns1:tabLst/>
            </ns1:pPr>
            <ns1:r>
              <ns1:rPr sz="1900" kern="0" spc="3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5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Three Main Processes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496569" algn="l" rtl="0" eaLnBrk="0">
              <ns1:lnSpc>
                <ns1:spcPct val="88000"/>
              </ns1:lnSpc>
              <ns1:spcBef>
                <ns1:spcPts val="1534"/>
              </ns1:spcBef>
              <ns1:tabLst/>
            </ns1:pPr>
            <ns1:r>
              <ns1:rPr sz="1500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1.</ns1:t>
            </ns1:r>
            <ns1:r>
              <ns1:rPr sz="1500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Planning Quality Management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478155" algn="l" rtl="0" eaLnBrk="0">
              <ns1:lnSpc>
                <ns1:spcPct val="88000"/>
              </ns1:lnSpc>
              <ns1:spcBef>
                <ns1:spcPts val="1188"/>
              </ns1:spcBef>
              <ns1:tabLst/>
            </ns1:pPr>
            <ns1:r>
              <ns1:rPr sz="15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2.</ns1:t>
            </ns1:r>
            <ns1:r>
              <ns1:rPr sz="1500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Managing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Quality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481965" algn="l" rtl="0" eaLnBrk="0">
              <ns1:lnSpc>
                <ns1:spcPct val="88000"/>
              </ns1:lnSpc>
              <ns1:spcBef>
                <ns1:spcPts val="1188"/>
              </ns1:spcBef>
              <ns1:tabLst/>
            </ns1:pPr>
            <ns1:r>
              <ns1:rPr sz="1500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3.</ns1:t>
            </ns1:r>
            <ns1:r>
              <ns1:rPr sz="1500" kern="0" spc="5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Controlling Quality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008"/>
              </ns1:spcBef>
              <ns1:tabLst/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6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Tools and Tec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hniques for Quality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Control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297"/>
              </ns1:spcBef>
              <ns1:tabLst/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Modern Quality Ma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nagement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297"/>
              </ns1:spcBef>
              <ns1:tabLst/>
            </ns1:pPr>
            <ns1:r>
              <ns1:rPr sz="1900" kern="0" spc="3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5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Improving IT Project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8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2"/>
              </ns1:spcBef>
              <ns1:tabLst/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2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Using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Software to Assist i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 Project Quality Management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2" name="group 2"/>
          <ns0:cNvGrpSpPr/>
          <ns0:nvPr/>
        </ns0:nvGrpSpPr>
        <ns0:grpSpPr>
          <ns1:xfrm rot="21600000">
            <ns1:off x="401572" y="1138425"/>
            <ns1:ext cx="8720329" cy="193550"/>
            <ns1:chOff x="0" y="0"/>
            <ns1:chExt cx="8720329" cy="193550"/>
          </ns1:xfrm>
        </ns0:grpSpPr>
        <ns0:sp>
          <ns0:nvSpPr>
            <ns0:cNvPr id="6" name="path 6"/>
            <ns0:cNvSpPr/>
            <ns0:nvPr/>
          </ns0:nvSpPr>
          <ns0:spPr>
            <ns1:xfrm>
              <ns1:off x="6799327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8" name="path 8"/>
            <ns0:cNvSpPr/>
            <ns0:nvPr/>
          </ns0:nvSpPr>
          <ns0:spPr>
            <ns1:xfrm>
              <ns1:off x="0" y="72012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10" name="textbox 10"/>
          <ns0:cNvSpPr/>
          <ns0:nvPr/>
        </ns0:nvSpPr>
        <ns0:spPr>
          <ns1:xfrm>
            <ns1:off x="404761" y="447230"/>
            <ns1:ext cx="1380489" cy="4292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65728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74000"/>
              </ns1:lnSpc>
              <ns1:tabLst/>
            </ns1:pPr>
            <ns1:r>
              <ns1:rPr sz="3600" kern="0" spc="-3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Outline</ns1:t>
            </ns1:r>
            <ns1:endParaRPr sz="36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12" name="textbox 12"/>
          <ns0:cNvSpPr/>
          <ns0:nvPr/>
        </ns0:nvSpPr>
        <ns0:spPr>
          <ns1:xfrm>
            <ns1:off x="9337816" y="7058950"/>
            <ns1:ext cx="99694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38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78000"/>
              </ns1:lnSpc>
              <ns1:tabLst/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2</ns1:t>
            </ns1:r>
            <ns1:endParaRPr sz="11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10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70" name="rect 170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72" name="rect 172"/>
          <ns0:cNvSpPr/>
          <ns0:nvPr/>
        </ns0:nvSpPr>
        <ns0:spPr>
          <ns1:xfrm>
            <ns1:off x="1264042" y="2499118"/>
            <ns1:ext cx="3029712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74" name="rect 174"/>
          <ns0:cNvSpPr/>
          <ns0:nvPr/>
        </ns0:nvSpPr>
        <ns0:spPr>
          <ns1:xfrm>
            <ns1:off x="2824619" y="2959368"/>
            <ns1:ext cx="3564636" cy="309369"/>
          </ns1:xfrm>
          <ns1:prstGeom prst="rect">
            <ns1:avLst/>
          </ns1:prstGeom>
          <ns1:solidFill>
            <ns1:srgbClr val="CFFFC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76" name="rect 176"/>
          <ns0:cNvSpPr/>
          <ns0:nvPr/>
        </ns0:nvSpPr>
        <ns0:spPr>
          <ns1:xfrm>
            <ns1:off x="4144404" y="2194318"/>
            <ns1:ext cx="4661916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78" name="textbox 178"/>
          <ns0:cNvSpPr/>
          <ns0:nvPr/>
        </ns0:nvSpPr>
        <ns0:spPr>
          <ns1:xfrm>
            <ns1:off x="486069" y="1379735"/>
            <ns1:ext cx="8579484" cy="514350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454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23215" indent="-310515" algn="l" rtl="0" eaLnBrk="0">
              <ns1:lnSpc>
                <ns1:spcPct val="97000"/>
              </ns1:lnSpc>
              <ns1:tabLst/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Managing quality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includes a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ll </ns1:t>
            </ns1:r>
            <ns1:r>
              <ns1:rPr sz="2100" i="1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 assurance activities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plus </ns1:t>
            </ns1:r>
            <ns1:r>
              <ns1:rPr sz="2100" i="1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1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     </ns1:t>
            </ns1:r>
            <ns1:r>
              <ns1:rPr sz="2100" i="1" kern="0" spc="6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product design and</ns1:t>
            </ns1:r>
            <ns1:r>
              <ns1:rPr sz="2100" i="1" kern="0" spc="-3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i="1" kern="0" spc="6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process </ns1:t>
            </ns1:r>
            <ns1:r>
              <ns1:rPr sz="2100" i="1" kern="0" spc="5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improvements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785494" indent="-295275" algn="l" rtl="0" eaLnBrk="0">
              <ns1:lnSpc>
                <ns1:spcPct val="88000"/>
              </ns1:lnSpc>
              <ns1:spcBef>
                <ns1:spcPts val="1784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 assurance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describes the activities related to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satisfying the relevant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 standards for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a project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352425" indent="-340359" algn="l" rtl="0" eaLnBrk="0">
              <ns1:lnSpc>
                <ns1:spcPct val="99000"/>
              </ns1:lnSpc>
              <ns1:spcBef>
                <ns1:spcPts val="1580"/>
              </ns1:spcBef>
              <ns1:tabLst/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Many companies have detailed processes in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place to make sure that their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products and services confirm to various quality re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quirements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0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marL="786130" indent="-295909" algn="l" rtl="0" eaLnBrk="0">
              <ns1:lnSpc>
                <ns1:spcPct val="88000"/>
              </ns1:lnSpc>
              <ns1:spcBef>
                <ns1:spcPts val="608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Good companies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develop their own best practices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evaluate those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000" kern="0" spc="-19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 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other organizations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 continuously improve the way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they do business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781684" indent="-291465" algn="l" rtl="0" eaLnBrk="0">
              <ns1:lnSpc>
                <ns1:spcPct val="88000"/>
              </ns1:lnSpc>
              <ns1:spcBef>
                <ns1:spcPts val="1776"/>
              </ns1:spcBef>
              <ns1:tabLst>
                <ns1:tab pos="625475" algn="l"/>
              </ns1:tabLst>
            </ns1:pP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b="1" i="1" kern="0" spc="6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Kaizan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is the Japanese word for improvement or change for the b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etter. A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Kaizan approach has been used in many organizations since the end of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781050" algn="l" rtl="0" eaLnBrk="0">
              <ns1:lnSpc>
                <ns1:spcPct val="76000"/>
              </ns1:lnSpc>
              <ns1:spcBef>
                <ns1:spcPts val="577"/>
              </ns1:spcBef>
              <ns1:tabLst/>
            </ns1:pP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World War II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490219" algn="l" rtl="0" eaLnBrk="0">
              <ns1:lnSpc>
                <ns1:spcPct val="88000"/>
              </ns1:lnSpc>
              <ns1:spcBef>
                <ns1:spcPts val="1769"/>
              </ns1:spcBef>
              <ns1:tabLst>
                <ns1:tab pos="625475" algn="l"/>
              </ns1:tabLst>
            </ns1:pP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b="1" i="1" kern="0" spc="6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Lean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another popular term, involves evaluating processes 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maximize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769619" indent="16509" algn="l" rtl="0" eaLnBrk="0">
              <ns1:lnSpc>
                <ns1:spcPct val="88000"/>
              </ns1:lnSpc>
              <ns1:spcBef>
                <ns1:spcPts val="295"/>
              </ns1:spcBef>
              <ns1:tabLst/>
            </ns1:pP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customer value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while minimizing waste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 Kanban is a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technique often used in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Lean</ns1:t>
            </ns1:r>
            <ns1:r>
              <ns1:rPr sz="2000" kern="0" spc="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180" name="picture 180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976769" y="5674753"/>
            <ns1:ext cx="135254" cy="211074"/>
          </ns1:xfrm>
          <ns1:prstGeom prst="rect">
            <ns1:avLst/>
          </ns1:prstGeom>
        </ns0:spPr>
      </ns0:pic>
      <ns0:pic>
        <ns0:nvPicPr>
          <ns0:cNvPr id="182" name="picture 182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976782" y="4607953"/>
            <ns1:ext cx="135255" cy="211073"/>
          </ns1:xfrm>
          <ns1:prstGeom prst="rect">
            <ns1:avLst/>
          </ns1:prstGeom>
        </ns0:spPr>
      </ns0:pic>
      <ns0:pic>
        <ns0:nvPicPr>
          <ns0:cNvPr id="184" name="picture 184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976770" y="3845953"/>
            <ns1:ext cx="135255" cy="211073"/>
          </ns1:xfrm>
          <ns1:prstGeom prst="rect">
            <ns1:avLst/>
          </ns1:prstGeom>
        </ns0:spPr>
      </ns0:pic>
      <ns0:pic>
        <ns0:nvPicPr>
          <ns0:cNvPr id="186" name="picture 186"/>
          <ns0:cNvPicPr>
            <ns1:picLocks noChangeAspect="1"/>
          </ns0:cNvPicPr>
          <ns0:nvPr/>
        </ns0:nvPicPr>
        <ns0:blipFill>
          <ns1:blip ns2:embed="rId5"/>
          <ns1:stretch>
            <ns1:fillRect/>
          </ns1:stretch>
        </ns0:blipFill>
        <ns0:spPr>
          <ns1:xfrm rot="21600000">
            <ns1:off x="976768" y="2245740"/>
            <ns1:ext cx="135255" cy="211073"/>
          </ns1:xfrm>
          <ns1:prstGeom prst="rect">
            <ns1:avLst/>
          </ns1:prstGeom>
        </ns0:spPr>
      </ns0:pic>
      <ns0:sp>
        <ns0:nvSpPr>
          <ns0:cNvPr id="188" name="textbox 188"/>
          <ns0:cNvSpPr/>
          <ns0:nvPr/>
        </ns0:nvSpPr>
        <ns0:spPr>
          <ns1:xfrm>
            <ns1:off x="397304" y="463857"/>
            <ns1:ext cx="4714875" cy="45275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1265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2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2. </ns1:t>
            </ns1: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Managing</ns1:t>
            </ns1:r>
            <ns1:r>
              <ns1:rPr sz="32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</ns1:t>
            </ns1:r>
            <ns1:r>
              <ns1:rPr sz="32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(1</ns1:t>
            </ns1:r>
            <ns1:r>
              <ns1:rPr sz="3200" kern="0" spc="10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200" kern="0" spc="-28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2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2)</ns1:t>
            </ns1:r>
            <ns1:endParaRPr sz="32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20" name="group 20"/>
          <ns0:cNvGrpSpPr/>
          <ns0:nvPr/>
        </ns0:nvGrpSpPr>
        <ns0:grpSpPr>
          <ns1:xfrm rot="21600000">
            <ns1:off x="401572" y="1138425"/>
            <ns1:ext cx="8720329" cy="193550"/>
            <ns1:chOff x="0" y="0"/>
            <ns1:chExt cx="8720329" cy="193550"/>
          </ns1:xfrm>
        </ns0:grpSpPr>
        <ns0:sp>
          <ns0:nvSpPr>
            <ns0:cNvPr id="190" name="path 190"/>
            <ns0:cNvSpPr/>
            <ns0:nvPr/>
          </ns0:nvSpPr>
          <ns0:spPr>
            <ns1:xfrm>
              <ns1:off x="6799327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192" name="path 192"/>
            <ns0:cNvSpPr/>
            <ns0:nvPr/>
          </ns0:nvSpPr>
          <ns0:spPr>
            <ns1:xfrm>
              <ns1:off x="0" y="72012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194" name="textbox 194"/>
          <ns0:cNvSpPr/>
          <ns0:nvPr/>
        </ns0:nvSpPr>
        <ns0:spPr>
          <ns1:xfrm>
            <ns1:off x="9271309" y="7058950"/>
            <ns1:ext cx="16637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38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11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11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96" name="rect 196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98" name="textbox 198"/>
          <ns0:cNvSpPr/>
          <ns0:nvPr/>
        </ns0:nvSpPr>
        <ns0:spPr>
          <ns1:xfrm>
            <ns1:off x="562269" y="1379723"/>
            <ns1:ext cx="8552815" cy="535559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454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63220" indent="-350520" algn="l" rtl="0" eaLnBrk="0">
              <ns1:lnSpc>
                <ns1:spcPct val="97000"/>
              </ns1:lnSpc>
              <ns1:tabLst/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39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Several tools used in qual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ity planning can also be used in managing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   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490219" algn="l" rtl="0" eaLnBrk="0">
              <ns1:lnSpc>
                <ns1:spcPct val="88000"/>
              </ns1:lnSpc>
              <ns1:spcBef>
                <ns1:spcPts val="1778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2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Design of</ns1:t>
            </ns1:r>
            <ns1:r>
              <ns1:rPr sz="2000" kern="0" spc="-15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experiments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can help ensure and improve product quality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490219" algn="l" rtl="0" eaLnBrk="0">
              <ns1:lnSpc>
                <ns1:spcPct val="88000"/>
              </ns1:lnSpc>
              <ns1:spcBef>
                <ns1:spcPts val="1488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Benchmarking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generates ideas for quality improvemen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ts by comparing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786130" indent="3810" algn="l" rtl="0" eaLnBrk="0">
              <ns1:lnSpc>
                <ns1:spcPct val="88000"/>
              </ns1:lnSpc>
              <ns1:spcBef>
                <ns1:spcPts val="295"/>
              </ns1:spcBef>
              <ns1:tabLst/>
            </ns1:pPr>
            <ns1:r>
              <ns1:rPr sz="20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specific project practices or product characteristics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b="1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 </ns1:t>
            </ns1:r>
            <ns1:r>
              <ns1:rPr sz="20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those of</ns1:t>
            </ns1:r>
            <ns1:r>
              <ns1:rPr sz="2000" u="sng" kern="0" spc="-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oth</ns1:t>
            </ns1:r>
            <ns1:r>
              <ns1:rPr sz="2000" u="sng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er projects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or products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within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or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outside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performi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ng organization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12700" algn="l" rtl="0" eaLnBrk="0">
              <ns1:lnSpc>
                <ns1:spcPct val="94000"/>
              </ns1:lnSpc>
              <ns1:spcBef>
                <ns1:spcPts val="1572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5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</ns1:t>
            </ns1:r>
            <ns1:r>
              <ns1:rPr sz="2100" kern="0" spc="17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audit</ns1:t>
            </ns1:r>
            <ns1:r>
              <ns1:rPr sz="2100" kern="0" spc="17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SimSun"/>
                <ns1:ea typeface="SimSun"/>
                <ns1:cs typeface="SimSun"/>
              </ns1:rPr>
              <ns1:t>质量审计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)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is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important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tool</ns1:t>
            </ns1:r>
            <ns1:r>
              <ns1:rPr sz="21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managing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490219" algn="l" rtl="0" eaLnBrk="0">
              <ns1:lnSpc>
                <ns1:spcPct val="88000"/>
              </ns1:lnSpc>
              <ns1:spcBef>
                <ns1:spcPts val="1489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0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structured review of</ns1:t>
            </ns1:r>
            <ns1:r>
              <ns1:rPr sz="2000" kern="0" spc="-1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specific quality management activities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tha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 help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777240" indent="7620" algn="l" rtl="0" eaLnBrk="0">
              <ns1:lnSpc>
                <ns1:spcPct val="88000"/>
              </ns1:lnSpc>
              <ns1:spcBef>
                <ns1:spcPts val="296"/>
              </ns1:spcBef>
              <ns1:tabLst/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identify lessons learned that could improve performance on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current or future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projects.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786130" indent="-295909" algn="l" rtl="0" eaLnBrk="0">
              <ns1:lnSpc>
                <ns1:spcPct val="88000"/>
              </ns1:lnSpc>
              <ns1:spcBef>
                <ns1:spcPts val="1176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In-house auditors or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third parties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with specific expertis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 can perform quality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audits. Quality audits can be schedul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ed or random.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785494" indent="-295909" algn="l" rtl="0" eaLnBrk="0">
              <ns1:lnSpc>
                <ns1:spcPct val="93000"/>
              </ns1:lnSpc>
              <ns1:spcBef>
                <ns1:spcPts val="1144"/>
              </ns1:spcBef>
              <ns1:tabLst>
                <ns1:tab pos="618490" algn="l"/>
              </ns1:tabLst>
            </ns1:pP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1800" kern="0" spc="2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18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Industrial engineers often perform quality audit</ns1:t>
            </ns1:r>
            <ns1:r>
              <ns1:rPr sz="18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 by helping to </ns1:t>
            </ns1:r>
            <ns1:r>
              <ns1:rPr sz="1800" u="sng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design</ns1:t>
            </ns1:r>
            <ns1:r>
              <ns1:rPr sz="1800" u="sng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800" u="sng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specific</ns1:t>
            </ns1:r>
            <ns1:r>
              <ns1:rPr sz="18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</ns1:t>
            </ns1:r>
            <ns1:r>
              <ns1:rPr sz="1800" u="sng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 metrics</ns1:t>
            </ns1:r>
            <ns1:r>
              <ns1:rPr sz="18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for a project and then </ns1:t>
            </ns1:r>
            <ns1:r>
              <ns1:rPr sz="1800" u="sng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app</ns1:t>
            </ns1:r>
            <ns1:r>
              <ns1:rPr sz="1800" u="sng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lying and</ns1:t>
            </ns1:r>
            <ns1:r>
              <ns1:rPr sz="1800" u="sng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800" u="sng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analyzing the metrics</ns1:t>
            </ns1:r>
            <ns1:endParaRPr sz="18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13000"/>
              </ns1:lnSpc>
              <ns1:tabLst/>
            </ns1:pPr>
            <ns1:endParaRPr sz="400" dirty="0">
              <ns1:latin typeface="Arial"/>
              <ns1:ea typeface="Arial"/>
              <ns1:cs typeface="Arial"/>
            </ns1:endParaRPr>
          </ns1:p>
          <ns1:p>
            <ns1:pPr marL="779780" algn="l" rtl="0" eaLnBrk="0">
              <ns1:lnSpc>
                <ns1:spcPct val="88000"/>
              </ns1:lnSpc>
              <ns1:spcBef>
                <ns1:spcPts val="4"/>
              </ns1:spcBef>
              <ns1:tabLst/>
            </ns1:pPr>
            <ns1:r>
              <ns1:rPr sz="18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throughout the pro</ns1:t>
            </ns1:r>
            <ns1:r>
              <ns1:rPr sz="18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ject.</ns1:t>
            </ns1:r>
            <ns1:endParaRPr sz="18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200" name="picture 200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1052201" y="5906980"/>
            <ns1:ext cx="128762" cy="200942"/>
          </ns1:xfrm>
          <ns1:prstGeom prst="rect">
            <ns1:avLst/>
          </ns1:prstGeom>
        </ns0:spPr>
      </ns0:pic>
      <ns0:pic>
        <ns0:nvPicPr>
          <ns0:cNvPr id="202" name="picture 202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1052969" y="5225160"/>
            <ns1:ext cx="135255" cy="211073"/>
          </ns1:xfrm>
          <ns1:prstGeom prst="rect">
            <ns1:avLst/>
          </ns1:prstGeom>
        </ns0:spPr>
      </ns0:pic>
      <ns0:pic>
        <ns0:nvPicPr>
          <ns0:cNvPr id="204" name="picture 204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1052969" y="4234560"/>
            <ns1:ext cx="135255" cy="211073"/>
          </ns1:xfrm>
          <ns1:prstGeom prst="rect">
            <ns1:avLst/>
          </ns1:prstGeom>
        </ns0:spPr>
      </ns0:pic>
      <ns0:pic>
        <ns0:nvPicPr>
          <ns0:cNvPr id="206" name="picture 206"/>
          <ns0:cNvPicPr>
            <ns1:picLocks noChangeAspect="1"/>
          </ns0:cNvPicPr>
          <ns0:nvPr/>
        </ns0:nvPicPr>
        <ns0:blipFill>
          <ns1:blip ns2:embed="rId5"/>
          <ns1:stretch>
            <ns1:fillRect/>
          </ns1:stretch>
        </ns0:blipFill>
        <ns0:spPr>
          <ns1:xfrm rot="21600000">
            <ns1:off x="1052970" y="2702941"/>
            <ns1:ext cx="135255" cy="211073"/>
          </ns1:xfrm>
          <ns1:prstGeom prst="rect">
            <ns1:avLst/>
          </ns1:prstGeom>
        </ns0:spPr>
      </ns0:pic>
      <ns0:pic>
        <ns0:nvPicPr>
          <ns0:cNvPr id="208" name="picture 208"/>
          <ns0:cNvPicPr>
            <ns1:picLocks noChangeAspect="1"/>
          </ns0:cNvPicPr>
          <ns0:nvPr/>
        </ns0:nvPicPr>
        <ns0:blipFill>
          <ns1:blip ns2:embed="rId6"/>
          <ns1:stretch>
            <ns1:fillRect/>
          </ns1:stretch>
        </ns0:blipFill>
        <ns0:spPr>
          <ns1:xfrm rot="21600000">
            <ns1:off x="1052970" y="2245741"/>
            <ns1:ext cx="135255" cy="211073"/>
          </ns1:xfrm>
          <ns1:prstGeom prst="rect">
            <ns1:avLst/>
          </ns1:prstGeom>
        </ns0:spPr>
      </ns0:pic>
      <ns0:sp>
        <ns0:nvSpPr>
          <ns0:cNvPr id="210" name="textbox 210"/>
          <ns0:cNvSpPr/>
          <ns0:nvPr/>
        </ns0:nvSpPr>
        <ns0:spPr>
          <ns1:xfrm>
            <ns1:off x="397304" y="463857"/>
            <ns1:ext cx="4714875" cy="45275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1265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2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2. </ns1:t>
            </ns1: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Managing</ns1:t>
            </ns1:r>
            <ns1:r>
              <ns1:rPr sz="32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</ns1:t>
            </ns1:r>
            <ns1:r>
              <ns1:rPr sz="32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(2</ns1:t>
            </ns1:r>
            <ns1:r>
              <ns1:rPr sz="3200" kern="0" spc="10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200" kern="0" spc="-28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2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2)</ns1:t>
            </ns1:r>
            <ns1:endParaRPr sz="32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22" name="group 22"/>
          <ns0:cNvGrpSpPr/>
          <ns0:nvPr/>
        </ns0:nvGrpSpPr>
        <ns0:grpSpPr>
          <ns1:xfrm rot="21600000">
            <ns1:off x="401572" y="1138425"/>
            <ns1:ext cx="8720329" cy="193550"/>
            <ns1:chOff x="0" y="0"/>
            <ns1:chExt cx="8720329" cy="193550"/>
          </ns1:xfrm>
        </ns0:grpSpPr>
        <ns0:sp>
          <ns0:nvSpPr>
            <ns0:cNvPr id="212" name="path 212"/>
            <ns0:cNvSpPr/>
            <ns0:nvPr/>
          </ns0:nvSpPr>
          <ns0:spPr>
            <ns1:xfrm>
              <ns1:off x="6799327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214" name="path 214"/>
            <ns0:cNvSpPr/>
            <ns0:nvPr/>
          </ns0:nvSpPr>
          <ns0:spPr>
            <ns1:xfrm>
              <ns1:off x="0" y="72012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216" name="textbox 216"/>
          <ns0:cNvSpPr/>
          <ns0:nvPr/>
        </ns0:nvSpPr>
        <ns0:spPr>
          <ns1:xfrm>
            <ns1:off x="9271309" y="7058950"/>
            <ns1:ext cx="16637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38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12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12.xml><?xml version="1.0" encoding="utf-8"?>
<ns0:sld xmlns:ns0="http://schemas.openxmlformats.org/presentationml/2006/main" xmlns:ns1="http://schemas.openxmlformats.org/drawingml/2006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18" name="rect 218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20" name="rect 220"/>
          <ns0:cNvSpPr/>
          <ns0:nvPr/>
        </ns0:nvSpPr>
        <ns0:spPr>
          <ns1:xfrm>
            <ns1:off x="1302143" y="4846078"/>
            <ns1:ext cx="1920239" cy="28193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22" name="rect 222"/>
          <ns0:cNvSpPr/>
          <ns0:nvPr/>
        </ns0:nvSpPr>
        <ns0:spPr>
          <ns1:xfrm>
            <ns1:off x="7811147" y="4541278"/>
            <ns1:ext cx="1284732" cy="28193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24" name="rect 224"/>
          <ns0:cNvSpPr/>
          <ns0:nvPr/>
        </ns0:nvSpPr>
        <ns0:spPr>
          <ns1:xfrm>
            <ns1:off x="1576463" y="3779278"/>
            <ns1:ext cx="2220467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26" name="textbox 226"/>
          <ns0:cNvSpPr/>
          <ns0:nvPr/>
        </ns0:nvSpPr>
        <ns0:spPr>
          <ns1:xfrm>
            <ns1:off x="524182" y="1379735"/>
            <ns1:ext cx="8584565" cy="482345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4460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58775" indent="-346075" algn="l" rtl="0" eaLnBrk="0">
              <ns1:lnSpc>
                <ns1:spcPct val="97000"/>
              </ns1:lnSpc>
              <ns1:tabLst/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8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Important to distinguish </ns1:t>
            </ns1:r>
            <ns1:r>
              <ns1:rPr sz="21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controlling quality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from</ns1:t>
            </ns1:r>
            <ns1:r>
              <ns1:rPr sz="2100" kern="0" spc="-2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planning qualit</ns1:t>
            </ns1:r>
            <ns1:r>
              <ns1:rPr sz="2100" i="1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y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</ns1:t>
            </ns1:r>
            <ns1:r>
              <ns1:rPr sz="21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managing quality</ns1:t>
            </ns1:r>
            <ns1:r>
              <ns1:rPr sz="2100" i="1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598"/>
              </ns1:spcBef>
              <ns1:tabLst/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1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main goal of</ns1:t>
            </ns1:r>
            <ns1:r>
              <ns1:rPr sz="2100" kern="0" spc="-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i="1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 control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is to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improve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597"/>
              </ns1:spcBef>
              <ns1:tabLst/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6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Three main outcomes of</ns1:t>
            </ns1:r>
            <ns1:r>
              <ns1:rPr sz="2100" kern="0" spc="-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ality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control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776605" indent="-296545" algn="l" rtl="0" eaLnBrk="0">
              <ns1:lnSpc>
                <ns1:spcPct val="92000"/>
              </ns1:lnSpc>
              <ns1:spcBef>
                <ns1:spcPts val="1785"/>
              </ns1:spcBef>
              <ns1:tabLst/>
            </ns1:pPr>
            <ns1:r>
              <ns1:rPr sz="1500" b="1" i="1" kern="0" spc="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1. 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Acceptance</ns1:t>
            </ns1:r>
            <ns1:r>
              <ns1:rPr sz="2000" b="1" i="1" kern="0" spc="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decisions</ns1:t>
            </ns1:r>
            <ns1:r>
              <ns1:rPr sz="2000" b="1" i="1" kern="0" spc="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determine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if</ns1:t>
            </ns1:r>
            <ns1:r>
              <ns1:rPr sz="2000" kern="0" spc="-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products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or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services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as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part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000" kern="0" spc="-2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will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accepted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or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rejected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If</ns1:t>
            </ns1:r>
            <ns1:r>
              <ns1:rPr sz="2000" kern="0" spc="-2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being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accepted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they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are considered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as validated deliverables. Otherwise, there must b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 rework.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777240" indent="-300354" algn="l" rtl="0" eaLnBrk="0">
              <ns1:lnSpc>
                <ns1:spcPct val="92000"/>
              </ns1:lnSpc>
              <ns1:spcBef>
                <ns1:spcPts val="1777"/>
              </ns1:spcBef>
              <ns1:tabLst/>
            </ns1:pPr>
            <ns1:r>
              <ns1:rPr sz="15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2. 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Rework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is action taken to bring rejected items into compliance with product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requirements, specifications, or other stakeholder requirem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ents.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Rework can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be very expensive!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5000"/>
              </ns1:lnSpc>
              <ns1:tabLst/>
            </ns1:pPr>
            <ns1:endParaRPr sz="1400" dirty="0">
              <ns1:latin typeface="Arial"/>
              <ns1:ea typeface="Arial"/>
              <ns1:cs typeface="Arial"/>
            </ns1:endParaRPr>
          </ns1:p>
          <ns1:p>
            <ns1:pPr algn="l" rtl="0" eaLnBrk="0">
              <ns1:lnSpc>
                <ns1:spcPct val="1066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776605" indent="-298450" algn="l" rtl="0" eaLnBrk="0">
              <ns1:lnSpc>
                <ns1:spcPct val="92000"/>
              </ns1:lnSpc>
              <ns1:tabLst/>
            </ns1:pPr>
            <ns1:r>
              <ns1:rPr sz="15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3. 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Process adjustments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correct or prevent further quality problems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bas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ed on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 control measurements. They often result in updates to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organization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process assets and the project managem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ent plan.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24" name="group 24"/>
          <ns0:cNvGrpSpPr/>
          <ns0:nvPr/>
        </ns0:nvGrpSpPr>
        <ns0:grpSpPr>
          <ns1:xfrm rot="21600000">
            <ns1:off x="401572" y="1138425"/>
            <ns1:ext cx="8720329" cy="193550"/>
            <ns1:chOff x="0" y="0"/>
            <ns1:chExt cx="8720329" cy="193550"/>
          </ns1:xfrm>
        </ns0:grpSpPr>
        <ns0:sp>
          <ns0:nvSpPr>
            <ns0:cNvPr id="228" name="path 228"/>
            <ns0:cNvSpPr/>
            <ns0:nvPr/>
          </ns0:nvSpPr>
          <ns0:spPr>
            <ns1:xfrm>
              <ns1:off x="6799327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230" name="path 230"/>
            <ns0:cNvSpPr/>
            <ns0:nvPr/>
          </ns0:nvSpPr>
          <ns0:spPr>
            <ns1:xfrm>
              <ns1:off x="0" y="72012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232" name="textbox 232"/>
          <ns0:cNvSpPr/>
          <ns0:nvPr/>
        </ns0:nvSpPr>
        <ns0:spPr>
          <ns1:xfrm>
            <ns1:off x="405442" y="463857"/>
            <ns1:ext cx="3612515" cy="45275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1265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2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3. Controlling Quality</ns1:t>
            </ns1:r>
            <ns1:endParaRPr sz="32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234" name="textbox 234"/>
          <ns0:cNvSpPr/>
          <ns0:nvPr/>
        </ns0:nvSpPr>
        <ns0:spPr>
          <ns1:xfrm>
            <ns1:off x="9271309" y="7058950"/>
            <ns1:ext cx="16637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38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13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13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www.wps.cn/officeDocument/2017/drawingmlCustomData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36" name="rect 236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38" name="textbox 238"/>
          <ns0:cNvSpPr/>
          <ns0:nvPr/>
        </ns0:nvSpPr>
        <ns0:spPr>
          <ns1:xfrm>
            <ns1:off x="625099" y="1379735"/>
            <ns1:ext cx="7485380" cy="568769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9669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32079" algn="l" rtl="0" eaLnBrk="0">
              <ns1:lnSpc>
                <ns1:spcPct val="89000"/>
              </ns1:lnSpc>
              <ns1:tabLst/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39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Seven Basic Tools of</ns1:t>
            </ns1:r>
            <ns1:r>
              <ns1:rPr sz="2100" kern="0" spc="-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</ns1:t>
            </ns1:r>
            <ns1:r>
              <ns1:rPr sz="2200" kern="0" spc="40" baseline="28411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</ns1:t>
            </ns1:r>
            <ns1:endParaRPr sz="2200" baseline="28411" dirty="0">
              <ns1:latin typeface="Times New Roman"/>
              <ns1:ea typeface="Times New Roman"/>
              <ns1:cs typeface="Times New Roman"/>
            </ns1:endParaRPr>
          </ns1:p>
          <ns1:p>
            <ns1:pPr marL="600709" algn="l" rtl="0" eaLnBrk="0">
              <ns1:lnSpc>
                <ns1:spcPct val="88000"/>
              </ns1:lnSpc>
              <ns1:spcBef>
                <ns1:spcPts val="1477"/>
              </ns1:spcBef>
              <ns1:tabLst/>
            </ns1:pPr>
            <ns1:r>
              <ns1:rPr sz="18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i.     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Cause-and-e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ffect diagrams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600709" algn="l" rtl="0" eaLnBrk="0">
              <ns1:lnSpc>
                <ns1:spcPct val="76000"/>
              </ns1:lnSpc>
              <ns1:spcBef>
                <ns1:spcPts val="894"/>
              </ns1:spcBef>
              <ns1:tabLst/>
            </ns1:pPr>
            <ns1:r>
              <ns1:rPr sz="1800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ii.</ns1:t>
            </ns1:r>
            <ns1:r>
              <ns1:rPr sz="1800" kern="0" spc="8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Control chart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600709" algn="l" rtl="0" eaLnBrk="0">
              <ns1:lnSpc>
                <ns1:spcPct val="76000"/>
              </ns1:lnSpc>
              <ns1:spcBef>
                <ns1:spcPts val="1176"/>
              </ns1:spcBef>
              <ns1:tabLst/>
            </ns1:pPr>
            <ns1:r>
              <ns1:rPr sz="1800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iii.</ns1:t>
            </ns1:r>
            <ns1:r>
              <ns1:rPr sz="1800" kern="0" spc="9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Check sheet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600709" algn="l" rtl="0" eaLnBrk="0">
              <ns1:lnSpc>
                <ns1:spcPct val="88000"/>
              </ns1:lnSpc>
              <ns1:spcBef>
                <ns1:spcPts val="1171"/>
              </ns1:spcBef>
              <ns1:tabLst/>
            </ns1:pPr>
            <ns1:r>
              <ns1:rPr sz="18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iv.   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Sc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atter diagram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595630" algn="l" rtl="0" eaLnBrk="0">
              <ns1:lnSpc>
                <ns1:spcPct val="88000"/>
              </ns1:lnSpc>
              <ns1:spcBef>
                <ns1:spcPts val="888"/>
              </ns1:spcBef>
              <ns1:tabLst/>
            </ns1:pPr>
            <ns1:r>
              <ns1:rPr sz="1800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v.    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Histogram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595630" algn="l" rtl="0" eaLnBrk="0">
              <ns1:lnSpc>
                <ns1:spcPct val="76000"/>
              </ns1:lnSpc>
              <ns1:spcBef>
                <ns1:spcPts val="894"/>
              </ns1:spcBef>
              <ns1:tabLst/>
            </ns1:pPr>
            <ns1:r>
              <ns1:rPr sz="18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vi.</ns1:t>
            </ns1:r>
            <ns1:r>
              <ns1:rPr sz="1800" kern="0" spc="10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Pareto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chart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595630" algn="l" rtl="0" eaLnBrk="0">
              <ns1:lnSpc>
                <ns1:spcPct val="76000"/>
              </ns1:lnSpc>
              <ns1:spcBef>
                <ns1:spcPts val="1176"/>
              </ns1:spcBef>
              <ns1:tabLst/>
            </ns1:pPr>
            <ns1:r>
              <ns1:rPr sz="18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vii.</ns1:t>
            </ns1:r>
            <ns1:r>
              <ns1:rPr sz="1800" kern="0" spc="1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Flowchart and run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chart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132079" algn="l" rtl="0" eaLnBrk="0">
              <ns1:lnSpc>
                <ns1:spcPct val="89000"/>
              </ns1:lnSpc>
              <ns1:spcBef>
                <ns1:spcPts val="1291"/>
              </ns1:spcBef>
              <ns1:tabLst/>
            </ns1:pPr>
            <ns1:r>
              <ns1:rPr sz="1900" kern="0" spc="2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39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Statisti</ns1:t>
            </ns1:r>
            <ns1:r>
              <ns1:rPr sz="21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cal</ns1:t>
            </ns1:r>
            <ns1:r>
              <ns1:rPr sz="2100" kern="0" spc="1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Sampling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132079" algn="l" rtl="0" eaLnBrk="0">
              <ns1:lnSpc>
                <ns1:spcPct val="89000"/>
              </ns1:lnSpc>
              <ns1:spcBef>
                <ns1:spcPts val="1597"/>
              </ns1:spcBef>
              <ns1:tabLst/>
            </ns1:pPr>
            <ns1:r>
              <ns1:rPr sz="1900" kern="0" spc="-1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35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Six</ns1:t>
            </ns1:r>
            <ns1:r>
              <ns1:rPr sz="2100" kern="0" spc="1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Sigma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132079" algn="l" rtl="0" eaLnBrk="0">
              <ns1:lnSpc>
                <ns1:spcPct val="89000"/>
              </ns1:lnSpc>
              <ns1:spcBef>
                <ns1:spcPts val="1597"/>
              </ns1:spcBef>
              <ns1:tabLst/>
            </ns1:pPr>
            <ns1:r>
              <ns1:rPr sz="1900" kern="0" spc="1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5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Testing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9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algn="l" rtl="0" eaLnBrk="0">
              <ns1:lnSpc>
                <ns1:spcPct val="109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algn="l" rtl="0" eaLnBrk="0">
              <ns1:lnSpc>
                <ns1:spcPct val="109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algn="l" rtl="0" eaLnBrk="0">
              <ns1:lnSpc>
                <ns1:spcPct val="109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algn="l" rtl="0" eaLnBrk="0">
              <ns1:lnSpc>
                <ns1:spcPct val="109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algn="l" rtl="0" eaLnBrk="0">
              <ns1:lnSpc>
                <ns1:spcPct val="110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algn="l" rtl="0" eaLnBrk="0">
              <ns1:lnSpc>
                <ns1:spcPct val="117000"/>
              </ns1:lnSpc>
              <ns1:tabLst/>
            </ns1:pPr>
            <ns1:endParaRPr sz="3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5000"/>
              </ns1:lnSpc>
              <ns1:spcBef>
                <ns1:spcPts val="3"/>
              </ns1:spcBef>
              <ns1:tabLst/>
            </ns1:pPr>
            <ns1:r>
              <ns1:rPr sz="900" kern="0" spc="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1</ns1:t>
            </ns1:r>
            <ns1:r>
              <ns1:rPr sz="1400" kern="0" spc="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American Society for Quality (ASQ): </ns1:t>
            </ns1:r>
            <ns1:r>
              <ns1:rPr sz="1400" u="sng" kern="0" spc="0" dirty="0">
                <ns1:solidFill>
                  <ns1:srgbClr val="990033">
                    <ns1:alpha val="100000"/>
                  </ns1:srgbClr>
                </ns1:solidFill>
                <ns1:latin typeface="Arial"/>
                <ns1:ea typeface="Arial"/>
                <ns1:cs typeface="Arial"/>
                <ns1:hlinkClick ns2:id="rId2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https://asq.org/quality-resour</ns1:t>
            </ns1:r>
            <ns1:r>
              <ns1:rPr sz="1400" u="sng" kern="0" spc="-10" dirty="0">
                <ns1:solidFill>
                  <ns1:srgbClr val="990033">
                    <ns1:alpha val="100000"/>
                  </ns1:srgbClr>
                </ns1:solidFill>
                <ns1:latin typeface="Arial"/>
                <ns1:ea typeface="Arial"/>
                <ns1:cs typeface="Arial"/>
                <ns1:hlinkClick ns2:id="rId2" tooltip="">
                  <ns1:extLst>
                    <ns1:ext uri="{DAF060AB-1E55-43B9-8AAB-6FB025537F2F}">
                      <ns3:hlinkClr val="990033"/>
                      <ns3:folHlinkClr val="990033"/>
                      <ns3:hlinkUnderline val="0"/>
                    </ns1:ext>
                  </ns1:extLst>
                </ns1:hlinkClick>
              </ns1:rPr>
              <ns1:t>ces/seven-basic-quality-tools</ns1:t>
            </ns1:r>
            <ns1:endParaRPr sz="1400" dirty="0">
              <ns1:latin typeface="Arial"/>
              <ns1:ea typeface="Arial"/>
              <ns1:cs typeface="Arial"/>
            </ns1:endParaRPr>
          </ns1:p>
        </ns0:txBody>
      </ns0:sp>
      <ns0:sp>
        <ns0:nvSpPr>
          <ns0:cNvPr id="240" name="textbox 240"/>
          <ns0:cNvSpPr/>
          <ns0:nvPr/>
        </ns0:nvSpPr>
        <ns0:spPr>
          <ns1:xfrm>
            <ns1:off x="400966" y="463857"/>
            <ns1:ext cx="6849109" cy="45275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1265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Tools and Techniques for Quali</ns1:t>
            </ns1:r>
            <ns1:r>
              <ns1:rPr sz="32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ty Control</ns1:t>
            </ns1:r>
            <ns1:endParaRPr sz="32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26" name="group 26"/>
          <ns0:cNvGrpSpPr/>
          <ns0:nvPr/>
        </ns0:nvGrpSpPr>
        <ns0:grpSpPr>
          <ns1:xfrm rot="21600000">
            <ns1:off x="401572" y="1138425"/>
            <ns1:ext cx="8720329" cy="193550"/>
            <ns1:chOff x="0" y="0"/>
            <ns1:chExt cx="8720329" cy="193550"/>
          </ns1:xfrm>
        </ns0:grpSpPr>
        <ns0:sp>
          <ns0:nvSpPr>
            <ns0:cNvPr id="242" name="path 242"/>
            <ns0:cNvSpPr/>
            <ns0:nvPr/>
          </ns0:nvSpPr>
          <ns0:spPr>
            <ns1:xfrm>
              <ns1:off x="6799327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244" name="path 244"/>
            <ns0:cNvSpPr/>
            <ns0:nvPr/>
          </ns0:nvSpPr>
          <ns0:spPr>
            <ns1:xfrm>
              <ns1:off x="0" y="72012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246" name="textbox 246"/>
          <ns0:cNvSpPr/>
          <ns0:nvPr/>
        </ns0:nvSpPr>
        <ns0:spPr>
          <ns1:xfrm>
            <ns1:off x="9271309" y="7058950"/>
            <ns1:ext cx="16637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38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14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14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48" name="rect 248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250" name="picture 250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1905000" y="3122676"/>
            <ns1:ext cx="6067044" cy="3997449"/>
          </ns1:xfrm>
          <ns1:prstGeom prst="rect">
            <ns1:avLst/>
          </ns1:prstGeom>
        </ns0:spPr>
      </ns0:pic>
      <ns0:sp>
        <ns0:nvSpPr>
          <ns0:cNvPr id="252" name="rect 252"/>
          <ns0:cNvSpPr/>
          <ns0:nvPr/>
        </ns0:nvSpPr>
        <ns0:spPr>
          <ns1:xfrm>
            <ns1:off x="916573" y="2044968"/>
            <ns1:ext cx="618742" cy="30936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54" name="rect 254"/>
          <ns0:cNvSpPr/>
          <ns0:nvPr/>
        </ns0:nvSpPr>
        <ns0:spPr>
          <ns1:xfrm>
            <ns1:off x="8102231" y="1709689"/>
            <ns1:ext cx="519683" cy="30936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56" name="textbox 256"/>
          <ns0:cNvSpPr/>
          <ns0:nvPr/>
        </ns0:nvSpPr>
        <ns0:spPr>
          <ns1:xfrm>
            <ns1:off x="562282" y="1379735"/>
            <ns1:ext cx="8428355" cy="16687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6409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63220" indent="-350520" algn="l" rtl="0" eaLnBrk="0">
              <ns1:lnSpc>
                <ns1:spcPct val="106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3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u="sng" kern="0" spc="-44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u="sng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Cause</ns1:t>
            </ns1:r>
            <ns1:r>
              <ns1:rPr sz="2100" u="sng" kern="0" spc="19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-</ns1:t>
            </ns1:r>
            <ns1:r>
              <ns1:rPr sz="2100" u="sng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</ns1:t>
            </ns1:r>
            <ns1:r>
              <ns1:rPr sz="2100" u="sng" kern="0" spc="19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-</ns1:t>
            </ns1:r>
            <ns1:r>
              <ns1:rPr sz="2100" u="sng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effect</ns1:t>
            </ns1:r>
            <ns1:r>
              <ns1:rPr sz="2100" u="sng" kern="0" spc="19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(C&amp;E) </ns1:t>
            </ns1:r>
            <ns1:r>
              <ns1:rPr sz="2100" u="sng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diagrams</ns1:t>
            </ns1:r>
            <ns1:r>
              <ns1:rPr sz="2100" kern="0" spc="1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also</ns1:t>
            </ns1:r>
            <ns1:r>
              <ns1:rPr sz="2100" kern="0" spc="1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known</ns1:t>
            </ns1:r>
            <ns1:r>
              <ns1:rPr sz="2100" kern="0" spc="1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as</ns1:t>
            </ns1:r>
            <ns1:r>
              <ns1:rPr sz="2100" kern="0" spc="-2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fishbone</ns1:t>
            </ns1:r>
            <ns1:r>
              <ns1:rPr sz="2100" i="1" kern="0" spc="18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or</ns1:t>
            </ns1:r>
            <ns1:r>
              <ns1:rPr sz="2100" kern="0" spc="1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Ishikawa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diagrams, trace complaints about quality problems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back to their root</ns1:t>
            </ns1:r>
            <ns1:r>
              <ns1:rPr sz="21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cause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18000"/>
              </ns1:lnSpc>
              <ns1:tabLst/>
            </ns1:pPr>
            <ns1:endParaRPr sz="500" dirty="0">
              <ns1:latin typeface="Arial"/>
              <ns1:ea typeface="Arial"/>
              <ns1:cs typeface="Arial"/>
            </ns1:endParaRPr>
          </ns1:p>
          <ns1:p>
            <ns1:pPr marL="777240" indent="-287020" algn="l" rtl="0" eaLnBrk="0">
              <ns1:lnSpc>
                <ns1:spcPct val="88000"/>
              </ns1:lnSpc>
              <ns1:spcBef>
                <ns1:spcPts val="2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Figure 8-2 shows a sample C&amp;E diagra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one might</ns1:t>
            </ns1:r>
            <ns1:r>
              <ns1:rPr sz="20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create to</ns1:t>
            </ns1:r>
            <ns1:r>
              <ns1:rPr sz="2000" kern="0" spc="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discover why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users cannot log in to an executive inform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ation system</ns1:t>
            </ns1:r>
            <ns1:r>
              <ns1:rPr sz="20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(EIS)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258" name="picture 258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1052966" y="2504821"/>
            <ns1:ext cx="135255" cy="211073"/>
          </ns1:xfrm>
          <ns1:prstGeom prst="rect">
            <ns1:avLst/>
          </ns1:prstGeom>
        </ns0:spPr>
      </ns0:pic>
      <ns0:sp>
        <ns0:nvSpPr>
          <ns0:cNvPr id="260" name="textbox 260"/>
          <ns0:cNvSpPr/>
          <ns0:nvPr/>
        </ns0:nvSpPr>
        <ns0:spPr>
          <ns1:xfrm>
            <ns1:off x="436367" y="463857"/>
            <ns1:ext cx="4690745" cy="45275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1265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2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1. Cause-and-eff</ns1:t>
            </ns1:r>
            <ns1:r>
              <ns1:rPr sz="3200" kern="0" spc="-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ect Diagram</ns1:t>
            </ns1:r>
            <ns1:endParaRPr sz="32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28" name="group 28"/>
          <ns0:cNvGrpSpPr/>
          <ns0:nvPr/>
        </ns0:nvGrpSpPr>
        <ns0:grpSpPr>
          <ns1:xfrm rot="21600000">
            <ns1:off x="401572" y="1138425"/>
            <ns1:ext cx="8720329" cy="193550"/>
            <ns1:chOff x="0" y="0"/>
            <ns1:chExt cx="8720329" cy="193550"/>
          </ns1:xfrm>
        </ns0:grpSpPr>
        <ns0:sp>
          <ns0:nvSpPr>
            <ns0:cNvPr id="262" name="path 262"/>
            <ns0:cNvSpPr/>
            <ns0:nvPr/>
          </ns0:nvSpPr>
          <ns0:spPr>
            <ns1:xfrm>
              <ns1:off x="6799327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264" name="path 264"/>
            <ns0:cNvSpPr/>
            <ns0:nvPr/>
          </ns0:nvSpPr>
          <ns0:spPr>
            <ns1:xfrm>
              <ns1:off x="0" y="72012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266" name="textbox 266"/>
          <ns0:cNvSpPr/>
          <ns0:nvPr/>
        </ns0:nvSpPr>
        <ns0:spPr>
          <ns1:xfrm>
            <ns1:off x="9271309" y="7058950"/>
            <ns1:ext cx="16637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38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15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15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68" name="rect 268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270" name="picture 270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1761744" y="3110483"/>
            <ns1:ext cx="6234684" cy="4116322"/>
          </ns1:xfrm>
          <ns1:prstGeom prst="rect">
            <ns1:avLst/>
          </ns1:prstGeom>
        </ns0:spPr>
      </ns0:pic>
      <ns0:sp>
        <ns0:nvSpPr>
          <ns0:cNvPr id="272" name="textbox 272"/>
          <ns0:cNvSpPr/>
          <ns0:nvPr/>
        </ns0:nvSpPr>
        <ns0:spPr>
          <ns1:xfrm>
            <ns1:off x="562282" y="1379735"/>
            <ns1:ext cx="8495665" cy="16687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454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52425" indent="-340359" algn="l" rtl="0" eaLnBrk="0">
              <ns1:lnSpc>
                <ns1:spcPct val="97000"/>
              </ns1:lnSpc>
              <ns1:tabLst/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3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u="sng" kern="0" spc="-44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u="sng" kern="0" spc="4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Control chart</ns1:t>
            </ns1:r>
            <ns1:r>
              <ns1:rPr sz="2100" kern="0" spc="4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is a graphic disp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lay of</ns1:t>
            </ns1:r>
            <ns1:r>
              <ns1:rPr sz="2100" kern="0" spc="-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data that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illustrates</ns1:t>
            </ns1:r>
            <ns1:r>
              <ns1:rPr sz="2100" kern="0" spc="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results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100" kern="0" spc="-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process over time. It allows you to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deter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mine whether</ns1:t>
            </ns1:r>
            <ns1:r>
              <ns1:rPr sz="2100" kern="0" spc="10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process is</ns1:t>
            </ns1:r>
            <ns1:r>
              <ns1:rPr sz="2100" kern="0" spc="8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363854" algn="l" rtl="0" eaLnBrk="0">
              <ns1:lnSpc>
                <ns1:spcPct val="79000"/>
              </ns1:lnSpc>
              <ns1:spcBef>
                <ns1:spcPts val="649"/>
              </ns1:spcBef>
              <ns1:tabLst/>
            </ns1:pP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control or out</ns1:t>
            </ns1:r>
            <ns1:r>
              <ns1:rPr sz="2100" kern="0" spc="9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100" kern="0" spc="-1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cont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rol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9000"/>
              </ns1:lnSpc>
              <ns1:tabLst/>
            </ns1:pPr>
            <ns1:endParaRPr sz="900" dirty="0">
              <ns1:latin typeface="Arial"/>
              <ns1:ea typeface="Arial"/>
              <ns1:cs typeface="Arial"/>
            </ns1:endParaRPr>
          </ns1:p>
          <ns1:p>
            <ns1:pPr algn="l" rtl="0" eaLnBrk="0">
              <ns1:lnSpc>
                <ns1:spcPct val="6360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784859" indent="-294640" algn="l" rtl="0" eaLnBrk="0">
              <ns1:lnSpc>
                <ns1:spcPct val="88000"/>
              </ns1:lnSpc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Figure 8-3 shows a sample contr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ol chart</ns1:t>
            </ns1:r>
            <ns1:r>
              <ns1:rPr sz="2000" kern="0" spc="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 a process that manufactures</ns1:t>
            </ns1:r>
            <ns1:r>
              <ns1:rPr sz="2000" kern="0" spc="1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12-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inch wood rulers by machines on a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 assembly line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274" name="picture 274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1052969" y="2504821"/>
            <ns1:ext cx="135255" cy="211073"/>
          </ns1:xfrm>
          <ns1:prstGeom prst="rect">
            <ns1:avLst/>
          </ns1:prstGeom>
        </ns0:spPr>
      </ns0:pic>
      <ns0:grpSp>
        <ns0:nvGrpSpPr>
          <ns0:cNvPr id="30" name="group 30"/>
          <ns0:cNvGrpSpPr/>
          <ns0:nvPr/>
        </ns0:nvGrpSpPr>
        <ns0:grpSpPr>
          <ns1:xfrm rot="21600000">
            <ns1:off x="401572" y="1138425"/>
            <ns1:ext cx="8720329" cy="193550"/>
            <ns1:chOff x="0" y="0"/>
            <ns1:chExt cx="8720329" cy="193550"/>
          </ns1:xfrm>
        </ns0:grpSpPr>
        <ns0:sp>
          <ns0:nvSpPr>
            <ns0:cNvPr id="276" name="path 276"/>
            <ns0:cNvSpPr/>
            <ns0:nvPr/>
          </ns0:nvSpPr>
          <ns0:spPr>
            <ns1:xfrm>
              <ns1:off x="6799327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278" name="path 278"/>
            <ns0:cNvSpPr/>
            <ns0:nvPr/>
          </ns0:nvSpPr>
          <ns0:spPr>
            <ns1:xfrm>
              <ns1:off x="0" y="72012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280" name="textbox 280"/>
          <ns0:cNvSpPr/>
          <ns0:nvPr/>
        </ns0:nvSpPr>
        <ns0:spPr>
          <ns1:xfrm>
            <ns1:off x="397304" y="463857"/>
            <ns1:ext cx="2830829" cy="39560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860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76000"/>
              </ns1:lnSpc>
              <ns1:tabLst/>
            </ns1:pPr>
            <ns1:r>
              <ns1:rPr sz="32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2. Control</ns1:t>
            </ns1:r>
            <ns1:r>
              <ns1:rPr sz="3200" kern="0" spc="8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2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Charts</ns1:t>
            </ns1:r>
            <ns1:endParaRPr sz="32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282" name="textbox 282"/>
          <ns0:cNvSpPr/>
          <ns0:nvPr/>
        </ns0:nvSpPr>
        <ns0:spPr>
          <ns1:xfrm>
            <ns1:off x="9271309" y="7058950"/>
            <ns1:ext cx="16637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38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16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16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84" name="rect 284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86" name="textbox 286"/>
          <ns0:cNvSpPr/>
          <ns0:nvPr/>
        </ns0:nvSpPr>
        <ns0:spPr>
          <ns1:xfrm>
            <ns1:off x="562282" y="1379723"/>
            <ns1:ext cx="8422005" cy="285496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454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63220" indent="-350520" algn="l" rtl="0" eaLnBrk="0">
              <ns1:lnSpc>
                <ns1:spcPct val="97000"/>
              </ns1:lnSpc>
              <ns1:tabLst/>
            </ns1:pPr>
            <ns1:r>
              <ns1:rPr sz="1900" kern="0" spc="3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3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u="sng" kern="0" spc="-45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u="sng" kern="0" spc="3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Check sheet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sometimes called a</ns1:t>
            </ns1:r>
            <ns1:r>
              <ns1:rPr sz="2100" kern="0" spc="1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i="1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tally sheet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or </ns1:t>
            </ns1:r>
            <ns1:r>
              <ns1:rPr sz="2100" i="1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checklist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is us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ed to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   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collect and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analyze data</ns1:t>
            </ns1:r>
            <ns1:r>
              <ns1:rPr sz="21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789940" indent="-299720" algn="l" rtl="0" eaLnBrk="0">
              <ns1:lnSpc>
                <ns1:spcPct val="88000"/>
              </ns1:lnSpc>
              <ns1:spcBef>
                <ns1:spcPts val="1484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Figure 8-4 shows a sample check sheet</ns1:t>
            </ns1:r>
            <ns1:r>
              <ns1:rPr sz="2000" kern="0" spc="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one</ns1:t>
            </ns1:r>
            <ns1:r>
              <ns1:rPr sz="20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could use to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track the media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source of</ns1:t>
            </ns1:r>
            <ns1:r>
              <ns1:rPr sz="2000" kern="0" spc="-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complaints about the 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IS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785494" indent="-295275" algn="l" rtl="0" eaLnBrk="0">
              <ns1:lnSpc>
                <ns1:spcPct val="92000"/>
              </ns1:lnSpc>
              <ns1:spcBef>
                <ns1:spcPts val="1478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It shows that most complaints arrive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via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text and ther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 are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more complaints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on Monday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Tuesday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than other days. Thi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 information might be useful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 improving the process for handl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ing complaints.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2000"/>
              </ns1:lnSpc>
              <ns1:tabLst/>
            </ns1:pPr>
            <ns1:endParaRPr sz="1200" dirty="0">
              <ns1:latin typeface="Arial"/>
              <ns1:ea typeface="Arial"/>
              <ns1:cs typeface="Arial"/>
            </ns1:endParaRPr>
          </ns1:p>
          <ns1:p>
            <ns1:pPr marL="490219" algn="l" rtl="0" eaLnBrk="0">
              <ns1:lnSpc>
                <ns1:spcPct val="88000"/>
              </ns1:lnSpc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tally marks are used to enter data o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ccurrences manually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288" name="picture 288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1052969" y="3960253"/>
            <ns1:ext cx="135255" cy="211073"/>
          </ns1:xfrm>
          <ns1:prstGeom prst="rect">
            <ns1:avLst/>
          </ns1:prstGeom>
        </ns0:spPr>
      </ns0:pic>
      <ns0:pic>
        <ns0:nvPicPr>
          <ns0:cNvPr id="290" name="picture 290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1052956" y="2931541"/>
            <ns1:ext cx="135255" cy="211073"/>
          </ns1:xfrm>
          <ns1:prstGeom prst="rect">
            <ns1:avLst/>
          </ns1:prstGeom>
        </ns0:spPr>
      </ns0:pic>
      <ns0:pic>
        <ns0:nvPicPr>
          <ns0:cNvPr id="292" name="picture 292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1052969" y="2207641"/>
            <ns1:ext cx="135255" cy="211073"/>
          </ns1:xfrm>
          <ns1:prstGeom prst="rect">
            <ns1:avLst/>
          </ns1:prstGeom>
        </ns0:spPr>
      </ns0:pic>
      <ns0:pic>
        <ns0:nvPicPr>
          <ns0:cNvPr id="294" name="picture 294"/>
          <ns0:cNvPicPr>
            <ns1:picLocks noChangeAspect="1"/>
          </ns0:cNvPicPr>
          <ns0:nvPr/>
        </ns0:nvPicPr>
        <ns0:blipFill>
          <ns1:blip ns2:embed="rId5"/>
          <ns1:stretch>
            <ns1:fillRect/>
          </ns1:stretch>
        </ns0:blipFill>
        <ns0:spPr>
          <ns1:xfrm rot="21600000">
            <ns1:off x="1252728" y="4419600"/>
            <ns1:ext cx="7575801" cy="2449065"/>
          </ns1:xfrm>
          <ns1:prstGeom prst="rect">
            <ns1:avLst/>
          </ns1:prstGeom>
        </ns0:spPr>
      </ns0:pic>
      <ns0:grpSp>
        <ns0:nvGrpSpPr>
          <ns0:cNvPr id="32" name="group 32"/>
          <ns0:cNvGrpSpPr/>
          <ns0:nvPr/>
        </ns0:nvGrpSpPr>
        <ns0:grpSpPr>
          <ns1:xfrm rot="21600000">
            <ns1:off x="401572" y="1138425"/>
            <ns1:ext cx="8720329" cy="193550"/>
            <ns1:chOff x="0" y="0"/>
            <ns1:chExt cx="8720329" cy="193550"/>
          </ns1:xfrm>
        </ns0:grpSpPr>
        <ns0:sp>
          <ns0:nvSpPr>
            <ns0:cNvPr id="296" name="path 296"/>
            <ns0:cNvSpPr/>
            <ns0:nvPr/>
          </ns0:nvSpPr>
          <ns0:spPr>
            <ns1:xfrm>
              <ns1:off x="6799327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298" name="path 298"/>
            <ns0:cNvSpPr/>
            <ns0:nvPr/>
          </ns0:nvSpPr>
          <ns0:spPr>
            <ns1:xfrm>
              <ns1:off x="0" y="72012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300" name="textbox 300"/>
          <ns0:cNvSpPr/>
          <ns0:nvPr/>
        </ns0:nvSpPr>
        <ns0:spPr>
          <ns1:xfrm>
            <ns1:off x="405442" y="463857"/>
            <ns1:ext cx="2621914" cy="39560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860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76000"/>
              </ns1:lnSpc>
              <ns1:tabLst/>
            </ns1:pPr>
            <ns1:r>
              <ns1:rPr sz="3200" kern="0" spc="-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3. Check</ns1:t>
            </ns1:r>
            <ns1:r>
              <ns1:rPr sz="3200" kern="0" spc="17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200" kern="0" spc="-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Shee</ns1:t>
            </ns1:r>
            <ns1:r>
              <ns1:rPr sz="3200" kern="0" spc="-3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ts</ns1:t>
            </ns1:r>
            <ns1:endParaRPr sz="32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302" name="textbox 302"/>
          <ns0:cNvSpPr/>
          <ns0:nvPr/>
        </ns0:nvSpPr>
        <ns0:spPr>
          <ns1:xfrm>
            <ns1:off x="9271309" y="7058950"/>
            <ns1:ext cx="16637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38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17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17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304" name="rect 304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306" name="picture 306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1524000" y="3486911"/>
            <ns1:ext cx="6640068" cy="3765789"/>
          </ns1:xfrm>
          <ns1:prstGeom prst="rect">
            <ns1:avLst/>
          </ns1:prstGeom>
        </ns0:spPr>
      </ns0:pic>
      <ns0:sp>
        <ns0:nvSpPr>
          <ns0:cNvPr id="308" name="textbox 308"/>
          <ns0:cNvSpPr/>
          <ns0:nvPr/>
        </ns0:nvSpPr>
        <ns0:spPr>
          <ns1:xfrm>
            <ns1:off x="562282" y="1379723"/>
            <ns1:ext cx="8505190" cy="20116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100000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55600" indent="-343534" algn="l" rtl="0" eaLnBrk="0">
              <ns1:lnSpc>
                <ns1:spcPct val="100000"/>
              </ns1:lnSpc>
              <ns1:spcBef>
                <ns1:spcPts val="1"/>
              </ns1:spcBef>
              <ns1:tabLst/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3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u="sng" kern="0" spc="-38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u="sng" kern="0" spc="4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Scatter diagram</ns1:t>
            </ns1:r>
            <ns1:r>
              <ns1:rPr sz="2100" kern="0" spc="4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helps to show if</ns1:t>
            </ns1:r>
            <ns1:r>
              <ns1:rPr sz="2100" kern="0" spc="-1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there i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 a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relationship between</ns1:t>
            </ns1:r>
            <ns1:r>
              <ns1:rPr sz="2100" kern="0" spc="7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two</ns1:t>
            </ns1:r>
            <ns1:r>
              <ns1:rPr sz="21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 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variables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 The closer the da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ta points are to a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diagonal</ns1:t>
            </ns1:r>
            <ns1:r>
              <ns1:rPr sz="21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line, the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more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closely the two var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iables are related.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490219" algn="l" rtl="0" eaLnBrk="0">
              <ns1:lnSpc>
                <ns1:spcPct val="88000"/>
              </ns1:lnSpc>
              <ns1:spcBef>
                <ns1:spcPts val="1427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Figure 8-5 shows a sample scatte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 diagram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one might</ns1:t>
            </ns1:r>
            <ns1:r>
              <ns1:rPr sz="2000" kern="0" spc="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create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</ns1:t>
            </ns1:r>
            <ns1:r>
              <ns1:rPr sz="20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compare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780415" indent="4444" algn="l" rtl="0" eaLnBrk="0">
              <ns1:lnSpc>
                <ns1:spcPct val="88000"/>
              </ns1:lnSpc>
              <ns1:spcBef>
                <ns1:spcPts val="296"/>
              </ns1:spcBef>
              <ns1:tabLst/>
            </ns1:pP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user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satisfaction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ratings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000" kern="0" spc="-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EIS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system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age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respondent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see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if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there is a relation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ship.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310" name="picture 310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1052969" y="2542921"/>
            <ns1:ext cx="135254" cy="211073"/>
          </ns1:xfrm>
          <ns1:prstGeom prst="rect">
            <ns1:avLst/>
          </ns1:prstGeom>
        </ns0:spPr>
      </ns0:pic>
      <ns0:grpSp>
        <ns0:nvGrpSpPr>
          <ns0:cNvPr id="34" name="group 34"/>
          <ns0:cNvGrpSpPr/>
          <ns0:nvPr/>
        </ns0:nvGrpSpPr>
        <ns0:grpSpPr>
          <ns1:xfrm rot="21600000">
            <ns1:off x="401572" y="1138425"/>
            <ns1:ext cx="8720329" cy="193550"/>
            <ns1:chOff x="0" y="0"/>
            <ns1:chExt cx="8720329" cy="193550"/>
          </ns1:xfrm>
        </ns0:grpSpPr>
        <ns0:sp>
          <ns0:nvSpPr>
            <ns0:cNvPr id="312" name="path 312"/>
            <ns0:cNvSpPr/>
            <ns0:nvPr/>
          </ns0:nvSpPr>
          <ns0:spPr>
            <ns1:xfrm>
              <ns1:off x="6799327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314" name="path 314"/>
            <ns0:cNvSpPr/>
            <ns0:nvPr/>
          </ns0:nvSpPr>
          <ns0:spPr>
            <ns1:xfrm>
              <ns1:off x="0" y="72012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316" name="textbox 316"/>
          <ns0:cNvSpPr/>
          <ns0:nvPr/>
        </ns0:nvSpPr>
        <ns0:spPr>
          <ns1:xfrm>
            <ns1:off x="395269" y="463857"/>
            <ns1:ext cx="3241039" cy="45275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1265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4. Scatter</ns1:t>
            </ns1:r>
            <ns1:r>
              <ns1:rPr sz="32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</ns1:t>
            </ns1:r>
            <ns1:r>
              <ns1:rPr sz="32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iagrams</ns1:t>
            </ns1:r>
            <ns1:endParaRPr sz="32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318" name="textbox 318"/>
          <ns0:cNvSpPr/>
          <ns0:nvPr/>
        </ns0:nvSpPr>
        <ns0:spPr>
          <ns1:xfrm>
            <ns1:off x="9271309" y="7058950"/>
            <ns1:ext cx="16637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38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18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18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320" name="rect 320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322" name="picture 322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1371600" y="3355847"/>
            <ns1:ext cx="7039355" cy="3502152"/>
          </ns1:xfrm>
          <ns1:prstGeom prst="rect">
            <ns1:avLst/>
          </ns1:prstGeom>
        </ns0:spPr>
      </ns0:pic>
      <ns0:sp>
        <ns0:nvSpPr>
          <ns0:cNvPr id="324" name="textbox 324"/>
          <ns0:cNvSpPr/>
          <ns0:nvPr/>
        </ns0:nvSpPr>
        <ns0:spPr>
          <ns1:xfrm>
            <ns1:off x="562282" y="1379723"/>
            <ns1:ext cx="8485505" cy="17068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9669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9000"/>
              </ns1:lnSpc>
              <ns1:tabLst/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1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u="sng" kern="0" spc="-49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u="sng" kern="0" spc="4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Histogram</ns1:t>
            </ns1:r>
            <ns1:r>
              <ns1:rPr sz="2100" kern="0" spc="4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is a bar graph of</ns1:t>
            </ns1:r>
            <ns1:r>
              <ns1:rPr sz="2100" kern="0" spc="-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distribution of</ns1:t>
            </ns1:r>
            <ns1:r>
              <ns1:rPr sz="2100" kern="0" spc="-1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variables.</ns1:t>
            </ns1:r>
            <ns1:r>
              <ns1:rPr sz="21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Each bar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355600" algn="l" rtl="0" eaLnBrk="0">
              <ns1:lnSpc>
                <ns1:spcPct val="92000"/>
              </ns1:lnSpc>
              <ns1:spcBef>
                <ns1:spcPts val="643"/>
              </ns1:spcBef>
              <ns1:tabLst/>
            </ns1:pP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represents an attribute or characteristic of</ns1:t>
            </ns1:r>
            <ns1:r>
              <ns1:rPr sz="2100" kern="0" spc="-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problem or</ns1:t>
            </ns1:r>
            <ns1:r>
              <ns1:rPr sz="21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situation,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the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height of</ns1:t>
            </ns1:r>
            <ns1:r>
              <ns1:rPr sz="2100" kern="0" spc="-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bar represents its frequency.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3000"/>
              </ns1:lnSpc>
              <ns1:tabLst/>
            </ns1:pPr>
            <ns1:endParaRPr sz="1200" dirty="0">
              <ns1:latin typeface="Arial"/>
              <ns1:ea typeface="Arial"/>
              <ns1:cs typeface="Arial"/>
            </ns1:endParaRPr>
          </ns1:p>
          <ns1:p>
            <ns1:pPr marL="786130" indent="-295909" algn="l" rtl="0" eaLnBrk="0">
              <ns1:lnSpc>
                <ns1:spcPct val="88000"/>
              </ns1:lnSpc>
              <ns1:spcBef>
                <ns1:spcPts val="2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Figure 8-6 shows a sample histogram to graph the number of</ns1:t>
            </ns1:r>
            <ns1:r>
              <ns1:rPr sz="2000" kern="0" spc="-2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total       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complaints received each week abou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 the EIS system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326" name="picture 326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1052969" y="2542921"/>
            <ns1:ext cx="135254" cy="211073"/>
          </ns1:xfrm>
          <ns1:prstGeom prst="rect">
            <ns1:avLst/>
          </ns1:prstGeom>
        </ns0:spPr>
      </ns0:pic>
      <ns0:grpSp>
        <ns0:nvGrpSpPr>
          <ns0:cNvPr id="36" name="group 36"/>
          <ns0:cNvGrpSpPr/>
          <ns0:nvPr/>
        </ns0:nvGrpSpPr>
        <ns0:grpSpPr>
          <ns1:xfrm rot="21600000">
            <ns1:off x="401572" y="1138425"/>
            <ns1:ext cx="8720329" cy="193550"/>
            <ns1:chOff x="0" y="0"/>
            <ns1:chExt cx="8720329" cy="193550"/>
          </ns1:xfrm>
        </ns0:grpSpPr>
        <ns0:sp>
          <ns0:nvSpPr>
            <ns0:cNvPr id="328" name="path 328"/>
            <ns0:cNvSpPr/>
            <ns0:nvPr/>
          </ns0:nvSpPr>
          <ns0:spPr>
            <ns1:xfrm>
              <ns1:off x="6799327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330" name="path 330"/>
            <ns0:cNvSpPr/>
            <ns0:nvPr/>
          </ns0:nvSpPr>
          <ns0:spPr>
            <ns1:xfrm>
              <ns1:off x="0" y="72012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332" name="textbox 332"/>
          <ns0:cNvSpPr/>
          <ns0:nvPr/>
        </ns0:nvSpPr>
        <ns0:spPr>
          <ns1:xfrm>
            <ns1:off x="408290" y="463857"/>
            <ns1:ext cx="2292350" cy="45275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1265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2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5. Histogram</ns1:t>
            </ns1:r>
            <ns1:r>
              <ns1:rPr sz="3200" kern="0" spc="-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</ns1:t>
            </ns1:r>
            <ns1:endParaRPr sz="32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334" name="textbox 334"/>
          <ns0:cNvSpPr/>
          <ns0:nvPr/>
        </ns0:nvSpPr>
        <ns0:spPr>
          <ns1:xfrm>
            <ns1:off x="9271309" y="7058950"/>
            <ns1:ext cx="16637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38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19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19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336" name="rect 336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338" name="picture 338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1905000" y="3622548"/>
            <ns1:ext cx="5714986" cy="3631691"/>
          </ns1:xfrm>
          <ns1:prstGeom prst="rect">
            <ns1:avLst/>
          </ns1:prstGeom>
        </ns0:spPr>
      </ns0:pic>
      <ns0:sp>
        <ns0:nvSpPr>
          <ns0:cNvPr id="340" name="textbox 340"/>
          <ns0:cNvSpPr/>
          <ns0:nvPr/>
        </ns0:nvSpPr>
        <ns0:spPr>
          <ns1:xfrm>
            <ns1:off x="562282" y="1379723"/>
            <ns1:ext cx="8178800" cy="216153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9669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9000"/>
              </ns1:lnSpc>
              <ns1:tabLst/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3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u="sng" kern="0" spc="-49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u="sng" kern="0" spc="4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Pareto chart</ns1:t>
            </ns1:r>
            <ns1:r>
              <ns1:rPr sz="2100" kern="0" spc="4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is a h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istogram that can help you 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identify</ns1:t>
            </ns1:r>
            <ns1:r>
              <ns1:rPr sz="2100" kern="0" spc="1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prioritize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364490" indent="-11429" algn="l" rtl="0" eaLnBrk="0">
              <ns1:lnSpc>
                <ns1:spcPct val="92000"/>
              </ns1:lnSpc>
              <ns1:spcBef>
                <ns1:spcPts val="643"/>
              </ns1:spcBef>
              <ns1:tabLst/>
            </ns1:pPr>
            <ns1:r>
              <ns1:rPr sz="2100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problem areas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 The variables labeled by the histogram are ord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ered by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frequency of</ns1:t>
            </ns1:r>
            <ns1:r>
              <ns1:rPr sz="2100" kern="0" spc="-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occurrence.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779144" indent="-288925" algn="l" rtl="0" eaLnBrk="0">
              <ns1:lnSpc>
                <ns1:spcPct val="88000"/>
              </ns1:lnSpc>
              <ns1:spcBef>
                <ns1:spcPts val="148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Pareto charts help you identify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vital few contributors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that account for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most quality problems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 a system. </ns1:t>
            </ns1:r>
            <ns1:r>
              <ns1:rPr sz="2000" u="sng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Pareto principle</ns1:t>
            </ns1:r>
            <ns1:r>
              <ns1:rPr sz="2000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or 80-20 rule.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2000"/>
              </ns1:lnSpc>
              <ns1:tabLst/>
            </ns1:pPr>
            <ns1:endParaRPr sz="1200" dirty="0">
              <ns1:latin typeface="Arial"/>
              <ns1:ea typeface="Arial"/>
              <ns1:cs typeface="Arial"/>
            </ns1:endParaRPr>
          </ns1:p>
          <ns1:p>
            <ns1:pPr marL="490219" algn="l" rtl="0" eaLnBrk="0">
              <ns1:lnSpc>
                <ns1:spcPct val="88000"/>
              </ns1:lnSpc>
              <ns1:spcBef>
                <ns1:spcPts val="1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Figure 8-7 shows a sample pareto chart based o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 user complaints</ns1:t>
            </ns1:r>
            <ns1:r>
              <ns1:rPr sz="2000" kern="0" spc="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data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342" name="picture 342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1052969" y="3266821"/>
            <ns1:ext cx="135255" cy="211073"/>
          </ns1:xfrm>
          <ns1:prstGeom prst="rect">
            <ns1:avLst/>
          </ns1:prstGeom>
        </ns0:spPr>
      </ns0:pic>
      <ns0:pic>
        <ns0:nvPicPr>
          <ns0:cNvPr id="344" name="picture 344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1052983" y="2542921"/>
            <ns1:ext cx="135255" cy="211073"/>
          </ns1:xfrm>
          <ns1:prstGeom prst="rect">
            <ns1:avLst/>
          </ns1:prstGeom>
        </ns0:spPr>
      </ns0:pic>
      <ns0:grpSp>
        <ns0:nvGrpSpPr>
          <ns0:cNvPr id="38" name="group 38"/>
          <ns0:cNvGrpSpPr/>
          <ns0:nvPr/>
        </ns0:nvGrpSpPr>
        <ns0:grpSpPr>
          <ns1:xfrm rot="21600000">
            <ns1:off x="401572" y="1138425"/>
            <ns1:ext cx="8720329" cy="193550"/>
            <ns1:chOff x="0" y="0"/>
            <ns1:chExt cx="8720329" cy="193550"/>
          </ns1:xfrm>
        </ns0:grpSpPr>
        <ns0:sp>
          <ns0:nvSpPr>
            <ns0:cNvPr id="346" name="path 346"/>
            <ns0:cNvSpPr/>
            <ns0:nvPr/>
          </ns0:nvSpPr>
          <ns0:spPr>
            <ns1:xfrm>
              <ns1:off x="6799327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348" name="path 348"/>
            <ns0:cNvSpPr/>
            <ns0:nvPr/>
          </ns0:nvSpPr>
          <ns0:spPr>
            <ns1:xfrm>
              <ns1:off x="0" y="72012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350" name="textbox 350"/>
          <ns0:cNvSpPr/>
          <ns0:nvPr/>
        </ns0:nvSpPr>
        <ns0:spPr>
          <ns1:xfrm>
            <ns1:off x="406256" y="463857"/>
            <ns1:ext cx="2618739" cy="39560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860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76000"/>
              </ns1:lnSpc>
              <ns1:tabLst/>
            </ns1:pPr>
            <ns1:r>
              <ns1:rPr sz="32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6. Pareto Charts</ns1:t>
            </ns1:r>
            <ns1:endParaRPr sz="32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352" name="textbox 352"/>
          <ns0:cNvSpPr/>
          <ns0:nvPr/>
        </ns0:nvSpPr>
        <ns0:spPr>
          <ns1:xfrm>
            <ns1:off x="9260092" y="7058950"/>
            <ns1:ext cx="177164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38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78000"/>
              </ns1:lnSpc>
              <ns1:tabLst/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20</ns1:t>
            </ns1:r>
            <ns1:endParaRPr sz="11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2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4" name="rect 14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6" name="rect 16"/>
          <ns0:cNvSpPr/>
          <ns0:nvPr/>
        </ns0:nvSpPr>
        <ns0:spPr>
          <ns1:xfrm>
            <ns1:off x="8137283" y="4747018"/>
            <ns1:ext cx="338330" cy="28193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8" name="rect 18"/>
          <ns0:cNvSpPr/>
          <ns0:nvPr/>
        </ns0:nvSpPr>
        <ns0:spPr>
          <ns1:xfrm>
            <ns1:off x="916573" y="3271789"/>
            <ns1:ext cx="432817" cy="30936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0" name="rect 20"/>
          <ns0:cNvSpPr/>
          <ns0:nvPr/>
        </ns0:nvSpPr>
        <ns0:spPr>
          <ns1:xfrm>
            <ns1:off x="8560955" y="4747018"/>
            <ns1:ext cx="368805" cy="28193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2" name="rect 22"/>
          <ns0:cNvSpPr/>
          <ns0:nvPr/>
        </ns0:nvSpPr>
        <ns0:spPr>
          <ns1:xfrm>
            <ns1:off x="8475612" y="4747018"/>
            <ns1:ext cx="85342" cy="28193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4" name="rect 24"/>
          <ns0:cNvSpPr/>
          <ns0:nvPr/>
        </ns0:nvSpPr>
        <ns0:spPr>
          <ns1:xfrm>
            <ns1:off x="1340243" y="5051818"/>
            <ns1:ext cx="1588007" cy="28193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6" name="rect 26"/>
          <ns0:cNvSpPr/>
          <ns0:nvPr/>
        </ns0:nvSpPr>
        <ns0:spPr>
          <ns1:xfrm>
            <ns1:off x="8929763" y="4747018"/>
            <ns1:ext cx="83819" cy="28193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28" name="textbox 28"/>
          <ns0:cNvSpPr/>
          <ns0:nvPr/>
        </ns0:nvSpPr>
        <ns0:spPr>
          <ns1:xfrm>
            <ns1:off x="562282" y="1379723"/>
            <ns1:ext cx="8512809" cy="495300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9669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9000"/>
              </ns1:lnSpc>
              <ns1:tabLst/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8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Is quality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real problem with IT projects?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490219" algn="l" rtl="0" eaLnBrk="0">
              <ns1:lnSpc>
                <ns1:spcPct val="88000"/>
              </ns1:lnSpc>
              <ns1:spcBef>
                <ns1:spcPts val="1477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What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if</ns1:t>
            </ns1:r>
            <ns1:r>
              <ns1:rPr sz="2000" kern="0" spc="-2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your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computer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or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smartphone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crashes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couple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000" kern="0" spc="-2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times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month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?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779144" indent="-288925" algn="l" rtl="0" eaLnBrk="0">
              <ns1:lnSpc>
                <ns1:spcPct val="88000"/>
              </ns1:lnSpc>
              <ns1:spcBef>
                <ns1:spcPts val="89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What if</ns1:t>
            </ns1:r>
            <ns1:r>
              <ns1:rPr sz="2000" kern="0" spc="-1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your favorite smartphone apps (e.g., WhatsApp, WeChat or Alipay)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malfunction occasion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ally?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490219" algn="l" rtl="0" eaLnBrk="0">
              <ns1:lnSpc>
                <ns1:spcPct val="88000"/>
              </ns1:lnSpc>
              <ns1:spcBef>
                <ns1:spcPts val="1170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What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if</ns1:t>
            </ns1:r>
            <ns1:r>
              <ns1:rPr sz="2000" kern="0" spc="-2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you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cannot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log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Blackboard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or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VPN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occasionally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?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708"/>
              </ns1:spcBef>
              <ns1:tabLst/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1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Yes, because many aspects of</ns1:t>
            </ns1:r>
            <ns1:r>
              <ns1:rPr sz="2100" kern="0" spc="-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our lives rely on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high-quality IT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products!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490219" algn="l" rtl="0" eaLnBrk="0">
              <ns1:lnSpc>
                <ns1:spcPct val="88000"/>
              </ns1:lnSpc>
              <ns1:spcBef>
                <ns1:spcPts val="1177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Corporations depend on technology for many busi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ness functions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786130" indent="-295909" algn="l" rtl="0" eaLnBrk="0">
              <ns1:lnSpc>
                <ns1:spcPct val="88000"/>
              </ns1:lnSpc>
              <ns1:spcBef>
                <ns1:spcPts val="895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Millions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000" kern="0" spc="-2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people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rely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on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technology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entertainment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personal           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communications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785494" indent="-295275" algn="l" rtl="0" eaLnBrk="0">
              <ns1:lnSpc>
                <ns1:spcPct val="92000"/>
              </ns1:lnSpc>
              <ns1:spcBef>
                <ns1:spcPts val="1177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Many IT projects develop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mission-critical systems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that ar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 used in life-and-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death situations, such as navigation sys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tems on aircraft &amp;</ns1:t>
            </ns1:r>
            <ns1:r>
              <ns1:rPr sz="20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autonomous</ns1:t>
            </ns1:r>
            <ns1:r>
              <ns1:rPr sz="20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cars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computer components built into m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edical equipment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8000"/>
              </ns1:lnSpc>
              <ns1:tabLst/>
            </ns1:pPr>
            <ns1:endParaRPr sz="900" dirty="0">
              <ns1:latin typeface="Arial"/>
              <ns1:ea typeface="Arial"/>
              <ns1:cs typeface="Arial"/>
            </ns1:endParaRPr>
          </ns1:p>
          <ns1:p>
            <ns1:pPr algn="l" rtl="0" eaLnBrk="0">
              <ns1:lnSpc>
                <ns1:spcPct val="7760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789940" indent="-299720" algn="l" rtl="0" eaLnBrk="0">
              <ns1:lnSpc>
                <ns1:spcPct val="88000"/>
              </ns1:lnSpc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Financial institutions and their customers rely on high-q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uality information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2000" kern="0" spc="-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systems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30" name="picture 30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1052969" y="5789041"/>
            <ns1:ext cx="135255" cy="211074"/>
          </ns1:xfrm>
          <ns1:prstGeom prst="rect">
            <ns1:avLst/>
          </ns1:prstGeom>
        </ns0:spPr>
      </ns0:pic>
      <ns0:pic>
        <ns0:nvPicPr>
          <ns0:cNvPr id="32" name="picture 32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1052972" y="4798440"/>
            <ns1:ext cx="135255" cy="211073"/>
          </ns1:xfrm>
          <ns1:prstGeom prst="rect">
            <ns1:avLst/>
          </ns1:prstGeom>
        </ns0:spPr>
      </ns0:pic>
      <ns0:pic>
        <ns0:nvPicPr>
          <ns0:cNvPr id="34" name="picture 34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1052972" y="4112640"/>
            <ns1:ext cx="135255" cy="211073"/>
          </ns1:xfrm>
          <ns1:prstGeom prst="rect">
            <ns1:avLst/>
          </ns1:prstGeom>
        </ns0:spPr>
      </ns0:pic>
      <ns0:pic>
        <ns0:nvPicPr>
          <ns0:cNvPr id="36" name="picture 36"/>
          <ns0:cNvPicPr>
            <ns1:picLocks noChangeAspect="1"/>
          </ns0:cNvPicPr>
          <ns0:nvPr/>
        </ns0:nvPicPr>
        <ns0:blipFill>
          <ns1:blip ns2:embed="rId5"/>
          <ns1:stretch>
            <ns1:fillRect/>
          </ns1:stretch>
        </ns0:blipFill>
        <ns0:spPr>
          <ns1:xfrm rot="21600000">
            <ns1:off x="1052969" y="3731641"/>
            <ns1:ext cx="135255" cy="211073"/>
          </ns1:xfrm>
          <ns1:prstGeom prst="rect">
            <ns1:avLst/>
          </ns1:prstGeom>
        </ns0:spPr>
      </ns0:pic>
      <ns0:pic>
        <ns0:nvPicPr>
          <ns0:cNvPr id="38" name="picture 38"/>
          <ns0:cNvPicPr>
            <ns1:picLocks noChangeAspect="1"/>
          </ns0:cNvPicPr>
          <ns0:nvPr/>
        </ns0:nvPicPr>
        <ns0:blipFill>
          <ns1:blip ns2:embed="rId6"/>
          <ns1:stretch>
            <ns1:fillRect/>
          </ns1:stretch>
        </ns0:blipFill>
        <ns0:spPr>
          <ns1:xfrm rot="21600000">
            <ns1:off x="1052958" y="2939161"/>
            <ns1:ext cx="135255" cy="211073"/>
          </ns1:xfrm>
          <ns1:prstGeom prst="rect">
            <ns1:avLst/>
          </ns1:prstGeom>
        </ns0:spPr>
      </ns0:pic>
      <ns0:pic>
        <ns0:nvPicPr>
          <ns0:cNvPr id="40" name="picture 40"/>
          <ns0:cNvPicPr>
            <ns1:picLocks noChangeAspect="1"/>
          </ns0:cNvPicPr>
          <ns0:nvPr/>
        </ns0:nvPicPr>
        <ns0:blipFill>
          <ns1:blip ns2:embed="rId7"/>
          <ns1:stretch>
            <ns1:fillRect/>
          </ns1:stretch>
        </ns0:blipFill>
        <ns0:spPr>
          <ns1:xfrm rot="21600000">
            <ns1:off x="1052958" y="2253361"/>
            <ns1:ext cx="135255" cy="211073"/>
          </ns1:xfrm>
          <ns1:prstGeom prst="rect">
            <ns1:avLst/>
          </ns1:prstGeom>
        </ns0:spPr>
      </ns0:pic>
      <ns0:pic>
        <ns0:nvPicPr>
          <ns0:cNvPr id="42" name="picture 42"/>
          <ns0:cNvPicPr>
            <ns1:picLocks noChangeAspect="1"/>
          </ns0:cNvPicPr>
          <ns0:nvPr/>
        </ns0:nvPicPr>
        <ns0:blipFill>
          <ns1:blip ns2:embed="rId8"/>
          <ns1:stretch>
            <ns1:fillRect/>
          </ns1:stretch>
        </ns0:blipFill>
        <ns0:spPr>
          <ns1:xfrm rot="21600000">
            <ns1:off x="1052969" y="1872361"/>
            <ns1:ext cx="135255" cy="211073"/>
          </ns1:xfrm>
          <ns1:prstGeom prst="rect">
            <ns1:avLst/>
          </ns1:prstGeom>
        </ns0:spPr>
      </ns0:pic>
      <ns0:sp>
        <ns0:nvSpPr>
          <ns0:cNvPr id="44" name="textbox 44"/>
          <ns0:cNvSpPr/>
          <ns0:nvPr/>
        </ns0:nvSpPr>
        <ns0:spPr>
          <ns1:xfrm>
            <ns1:off x="398931" y="463450"/>
            <ns1:ext cx="7112000" cy="45339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3936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Importance</ns1:t>
            </ns1:r>
            <ns1:r>
              <ns1:rPr sz="3200" kern="0" spc="6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200" kern="0" spc="-27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</ns1:t>
            </ns1:r>
            <ns1:r>
              <ns1:rPr sz="3200" kern="0" spc="6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</ns1:t>
            </ns1:r>
            <ns1:r>
              <ns1:rPr sz="3200" kern="0" spc="6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Management</ns1:t>
            </ns1:r>
            <ns1:endParaRPr sz="32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4" name="group 4"/>
          <ns0:cNvGrpSpPr/>
          <ns0:nvPr/>
        </ns0:nvGrpSpPr>
        <ns0:grpSpPr>
          <ns1:xfrm rot="21600000">
            <ns1:off x="401572" y="1138425"/>
            <ns1:ext cx="8720329" cy="193550"/>
            <ns1:chOff x="0" y="0"/>
            <ns1:chExt cx="8720329" cy="193550"/>
          </ns1:xfrm>
        </ns0:grpSpPr>
        <ns0:sp>
          <ns0:nvSpPr>
            <ns0:cNvPr id="46" name="path 46"/>
            <ns0:cNvSpPr/>
            <ns0:nvPr/>
          </ns0:nvSpPr>
          <ns0:spPr>
            <ns1:xfrm>
              <ns1:off x="6799327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48" name="path 48"/>
            <ns0:cNvSpPr/>
            <ns0:nvPr/>
          </ns0:nvSpPr>
          <ns0:spPr>
            <ns1:xfrm>
              <ns1:off x="0" y="72012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50" name="textbox 50"/>
          <ns0:cNvSpPr/>
          <ns0:nvPr/>
        </ns0:nvSpPr>
        <ns0:spPr>
          <ns1:xfrm>
            <ns1:off x="9339639" y="7058950"/>
            <ns1:ext cx="97789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38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78000"/>
              </ns1:lnSpc>
              <ns1:tabLst/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3</ns1:t>
            </ns1:r>
            <ns1:endParaRPr sz="11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20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354" name="rect 354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356" name="picture 356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2063496" y="3505200"/>
            <ns1:ext cx="5457444" cy="3761219"/>
          </ns1:xfrm>
          <ns1:prstGeom prst="rect">
            <ns1:avLst/>
          </ns1:prstGeom>
        </ns0:spPr>
      </ns0:pic>
      <ns0:sp>
        <ns0:nvSpPr>
          <ns0:cNvPr id="358" name="textbox 358"/>
          <ns0:cNvSpPr/>
          <ns0:nvPr/>
        </ns0:nvSpPr>
        <ns0:spPr>
          <ns1:xfrm>
            <ns1:off x="562282" y="1379723"/>
            <ns1:ext cx="8422005" cy="203200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454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63220" indent="-351154" algn="l" rtl="0" eaLnBrk="0">
              <ns1:lnSpc>
                <ns1:spcPct val="97000"/>
              </ns1:lnSpc>
              <ns1:tabLst/>
            </ns1:pPr>
            <ns1:r>
              <ns1:rPr sz="1900" kern="0" spc="5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3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u="sng" kern="0" spc="-49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u="sng" kern="0" spc="5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Flow charts</ns1:t>
            </ns1:r>
            <ns1:r>
              <ns1:rPr sz="2100" kern="0" spc="5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are graphical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displays ofthe logic and</ns1:t>
            </ns1:r>
            <ns1:r>
              <ns1:rPr sz="21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flow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100" kern="0" spc="-2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processes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analyzing how problems occur and how processes can be improved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749300" indent="-259079" algn="l" rtl="0" eaLnBrk="0">
              <ns1:lnSpc>
                <ns1:spcPct val="88000"/>
              </ns1:lnSpc>
              <ns1:spcBef>
                <ns1:spcPts val="1184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They show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activities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decision</ns1:t>
            </ns1:r>
            <ns1:r>
              <ns1:rPr sz="2000" i="1" kern="0" spc="-2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points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and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order of how information is  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processed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 Figure 8-8 shows a sample</ns1:t>
            </ns1:r>
            <ns1:r>
              <ns1:rPr sz="20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flow</ns1:t>
            </ns1:r>
            <ns1:r>
              <ns1:rPr sz="20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chart.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8000"/>
              </ns1:lnSpc>
              <ns1:tabLst/>
            </ns1:pPr>
            <ns1:endParaRPr sz="900" dirty="0">
              <ns1:latin typeface="Arial"/>
              <ns1:ea typeface="Arial"/>
              <ns1:cs typeface="Arial"/>
            </ns1:endParaRPr>
          </ns1:p>
          <ns1:p>
            <ns1:pPr algn="l" rtl="0" eaLnBrk="0">
              <ns1:lnSpc>
                <ns1:spcPct val="834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787400" indent="-297179" algn="l" rtl="0" eaLnBrk="0">
              <ns1:lnSpc>
                <ns1:spcPct val="88000"/>
              </ns1:lnSpc>
              <ns1:tabLst>
                <ns1:tab pos="625475" algn="l"/>
              </ns1:tabLst>
            </ns1:pPr>
            <ns1:r>
              <ns1:rPr sz="2000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0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u="sng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ASQ</ns1:t>
            </ns1:r>
            <ns1:r>
              <ns1:rPr sz="2000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calls this basic quality tool </ns1:t>
            </ns1:r>
            <ns1:r>
              <ns1:rPr sz="2000" i="1" u="sng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stratification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a techn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ique that shows data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from a variety of</ns1:t>
            </ns1:r>
            <ns1:r>
              <ns1:rPr sz="2000" kern="0" spc="-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sources to see if</ns1:t>
            </ns1:r>
            <ns1:r>
              <ns1:rPr sz="2000" kern="0" spc="-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pattern emerges.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360" name="picture 360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1052969" y="2855353"/>
            <ns1:ext cx="135254" cy="211073"/>
          </ns1:xfrm>
          <ns1:prstGeom prst="rect">
            <ns1:avLst/>
          </ns1:prstGeom>
        </ns0:spPr>
      </ns0:pic>
      <ns0:pic>
        <ns0:nvPicPr>
          <ns0:cNvPr id="362" name="picture 362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1052969" y="2169541"/>
            <ns1:ext cx="135254" cy="211073"/>
          </ns1:xfrm>
          <ns1:prstGeom prst="rect">
            <ns1:avLst/>
          </ns1:prstGeom>
        </ns0:spPr>
      </ns0:pic>
      <ns0:grpSp>
        <ns0:nvGrpSpPr>
          <ns0:cNvPr id="40" name="group 40"/>
          <ns0:cNvGrpSpPr/>
          <ns0:nvPr/>
        </ns0:nvGrpSpPr>
        <ns0:grpSpPr>
          <ns1:xfrm rot="21600000">
            <ns1:off x="401572" y="1138425"/>
            <ns1:ext cx="8720329" cy="193550"/>
            <ns1:chOff x="0" y="0"/>
            <ns1:chExt cx="8720329" cy="193550"/>
          </ns1:xfrm>
        </ns0:grpSpPr>
        <ns0:sp>
          <ns0:nvSpPr>
            <ns0:cNvPr id="364" name="path 364"/>
            <ns0:cNvSpPr/>
            <ns0:nvPr/>
          </ns0:nvSpPr>
          <ns0:spPr>
            <ns1:xfrm>
              <ns1:off x="6799327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366" name="path 366"/>
            <ns0:cNvSpPr/>
            <ns0:nvPr/>
          </ns0:nvSpPr>
          <ns0:spPr>
            <ns1:xfrm>
              <ns1:off x="0" y="72012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368" name="textbox 368"/>
          <ns0:cNvSpPr/>
          <ns0:nvPr/>
        </ns0:nvSpPr>
        <ns0:spPr>
          <ns1:xfrm>
            <ns1:off x="403814" y="463857"/>
            <ns1:ext cx="2711450" cy="38480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004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74000"/>
              </ns1:lnSpc>
              <ns1:tabLst/>
            </ns1:pPr>
            <ns1:r>
              <ns1:rPr sz="32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7A. Flow Charts</ns1:t>
            </ns1:r>
            <ns1:endParaRPr sz="32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370" name="textbox 370"/>
          <ns0:cNvSpPr/>
          <ns0:nvPr/>
        </ns0:nvSpPr>
        <ns0:spPr>
          <ns1:xfrm>
            <ns1:off x="9260092" y="7058950"/>
            <ns1:ext cx="177164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38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78000"/>
              </ns1:lnSpc>
              <ns1:tabLst/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21</ns1:t>
            </ns1:r>
            <ns1:endParaRPr sz="11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21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372" name="rect 372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374" name="picture 374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1524000" y="3601211"/>
            <ns1:ext cx="6615684" cy="3637772"/>
          </ns1:xfrm>
          <ns1:prstGeom prst="rect">
            <ns1:avLst/>
          </ns1:prstGeom>
        </ns0:spPr>
      </ns0:pic>
      <ns0:sp>
        <ns0:nvSpPr>
          <ns0:cNvPr id="376" name="textbox 376"/>
          <ns0:cNvSpPr/>
          <ns0:nvPr/>
        </ns0:nvSpPr>
        <ns0:spPr>
          <ns1:xfrm>
            <ns1:off x="562282" y="1379723"/>
            <ns1:ext cx="8362950" cy="21259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454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56870" indent="-344170" algn="l" rtl="0" eaLnBrk="0">
              <ns1:lnSpc>
                <ns1:spcPct val="97000"/>
              </ns1:lnSpc>
              <ns1:tabLst/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0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u="sng" kern="0" spc="-49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u="sng" kern="0" spc="4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Run chart</ns1:t>
            </ns1:r>
            <ns1:r>
              <ns1:rPr sz="2100" kern="0" spc="4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displays the history and pattern of</ns1:t>
            </ns1:r>
            <ns1:r>
              <ns1:rPr sz="2100" kern="0" spc="-1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variation of</ns1:t>
            </ns1:r>
            <ns1:r>
              <ns1:rPr sz="2100" kern="0" spc="-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process over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time. It is </ns1:t>
            </ns1:r>
            <ns1:r>
              <ns1:rPr sz="2100" i="1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line chart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that shows</ns1:t>
            </ns1:r>
            <ns1:r>
              <ns1:rPr sz="21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data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points plotted</ns1:t>
            </ns1:r>
            <ns1:r>
              <ns1:rPr sz="21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 the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order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363220" algn="l" rtl="0" eaLnBrk="0">
              <ns1:lnSpc>
                <ns1:spcPct val="79000"/>
              </ns1:lnSpc>
              <ns1:spcBef>
                <ns1:spcPts val="649"/>
              </ns1:spcBef>
              <ns1:tabLst/>
            </ns1:pP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occurrence.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490219" algn="l" rtl="0" eaLnBrk="0">
              <ns1:lnSpc>
                <ns1:spcPct val="88000"/>
              </ns1:lnSpc>
              <ns1:spcBef>
                <ns1:spcPts val="1478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Run charts can be used to</ns1:t>
            </ns1:r>
            <ns1:r>
              <ns1:rPr sz="2000" kern="0" spc="-2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perform trend analysis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for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stratification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10000"/>
              </ns1:lnSpc>
              <ns1:tabLst/>
            </ns1:pPr>
            <ns1:endParaRPr sz="900" dirty="0">
              <ns1:latin typeface="Arial"/>
              <ns1:ea typeface="Arial"/>
              <ns1:cs typeface="Arial"/>
            </ns1:endParaRPr>
          </ns1:p>
          <ns1:p>
            <ns1:pPr marL="787400" indent="-297179" algn="l" rtl="0" eaLnBrk="0">
              <ns1:lnSpc>
                <ns1:spcPct val="88000"/>
              </ns1:lnSpc>
              <ns1:spcBef>
                <ns1:spcPts val="7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Figure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8-9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shows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sample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run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chart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000" kern="0" spc="-1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numbers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000" kern="0" spc="-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defects</ns1:t>
            </ns1:r>
            <ns1:r>
              <ns1:rPr sz="20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each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month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 three different types of</ns1:t>
            </ns1:r>
            <ns1:r>
              <ns1:rPr sz="2000" kern="0" spc="-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defec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ts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378" name="picture 378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1052969" y="2962021"/>
            <ns1:ext cx="135255" cy="211073"/>
          </ns1:xfrm>
          <ns1:prstGeom prst="rect">
            <ns1:avLst/>
          </ns1:prstGeom>
        </ns0:spPr>
      </ns0:pic>
      <ns0:pic>
        <ns0:nvPicPr>
          <ns0:cNvPr id="380" name="picture 380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1052969" y="2542921"/>
            <ns1:ext cx="135255" cy="211073"/>
          </ns1:xfrm>
          <ns1:prstGeom prst="rect">
            <ns1:avLst/>
          </ns1:prstGeom>
        </ns0:spPr>
      </ns0:pic>
      <ns0:grpSp>
        <ns0:nvGrpSpPr>
          <ns0:cNvPr id="42" name="group 42"/>
          <ns0:cNvGrpSpPr/>
          <ns0:nvPr/>
        </ns0:nvGrpSpPr>
        <ns0:grpSpPr>
          <ns1:xfrm rot="21600000">
            <ns1:off x="401572" y="1138425"/>
            <ns1:ext cx="8720329" cy="193550"/>
            <ns1:chOff x="0" y="0"/>
            <ns1:chExt cx="8720329" cy="193550"/>
          </ns1:xfrm>
        </ns0:grpSpPr>
        <ns0:sp>
          <ns0:nvSpPr>
            <ns0:cNvPr id="382" name="path 382"/>
            <ns0:cNvSpPr/>
            <ns0:nvPr/>
          </ns0:nvSpPr>
          <ns0:spPr>
            <ns1:xfrm>
              <ns1:off x="6799327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384" name="path 384"/>
            <ns0:cNvSpPr/>
            <ns0:nvPr/>
          </ns0:nvSpPr>
          <ns0:spPr>
            <ns1:xfrm>
              <ns1:off x="0" y="72012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386" name="textbox 386"/>
          <ns0:cNvSpPr/>
          <ns0:nvPr/>
        </ns0:nvSpPr>
        <ns0:spPr>
          <ns1:xfrm>
            <ns1:off x="403814" y="463857"/>
            <ns1:ext cx="2531745" cy="38480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004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74000"/>
              </ns1:lnSpc>
              <ns1:tabLst/>
            </ns1:pPr>
            <ns1:r>
              <ns1:rPr sz="32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7B. Run Charts</ns1:t>
            </ns1:r>
            <ns1:endParaRPr sz="32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388" name="textbox 388"/>
          <ns0:cNvSpPr/>
          <ns0:nvPr/>
        </ns0:nvSpPr>
        <ns0:spPr>
          <ns1:xfrm>
            <ns1:off x="9260092" y="7058950"/>
            <ns1:ext cx="177164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38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78000"/>
              </ns1:lnSpc>
              <ns1:tabLst/>
            </ns1:pPr>
            <ns1:r>
              <ns1:rPr sz="1100" kern="0" spc="-3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22</ns1:t>
            </ns1:r>
            <ns1:endParaRPr sz="11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3.xml><?xml version="1.0" encoding="utf-8"?>
<ns0:sld xmlns:ns0="http://schemas.openxmlformats.org/presentationml/2006/main" xmlns:ns1="http://schemas.openxmlformats.org/drawingml/2006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52" name="rect 52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4" name="path 54"/>
          <ns0:cNvSpPr/>
          <ns0:nvPr/>
        </ns0:nvSpPr>
        <ns0:spPr>
          <ns1:xfrm>
            <ns1:off x="864438" y="5298709"/>
            <ns1:ext cx="8264652" cy="949448"/>
          </ns1:xfrm>
          <ns1:custGeom>
            <ns1:avLst/>
            <ns1:gdLst/>
            <ns1:ahLst/>
            <ns1:cxnLst/>
            <ns1:rect l="0" t="0" r="0" b="0"/>
            <ns1:pathLst>
              <ns1:path w="13015" h="1495">
                <ns1:moveTo>
                  <ns1:pt x="321" y="487"/>
                </ns1:moveTo>
                <ns1:lnTo>
                  <ns1:pt x="515" y="487"/>
                </ns1:lnTo>
                <ns1:lnTo>
                  <ns1:pt x="515" y="0"/>
                </ns1:lnTo>
                <ns1:lnTo>
                  <ns1:pt x="321" y="0"/>
                </ns1:lnTo>
                <ns1:lnTo>
                  <ns1:pt x="321" y="487"/>
                </ns1:lnTo>
                <ns1:close/>
              </ns1:path>
              <ns1:path w="13015" h="1495">
                <ns1:moveTo>
                  <ns1:pt x="515" y="487"/>
                </ns1:moveTo>
                <ns1:lnTo>
                  <ns1:pt x="12693" y="487"/>
                </ns1:lnTo>
                <ns1:lnTo>
                  <ns1:pt x="12693" y="0"/>
                </ns1:lnTo>
                <ns1:lnTo>
                  <ns1:pt x="515" y="0"/>
                </ns1:lnTo>
                <ns1:lnTo>
                  <ns1:pt x="515" y="487"/>
                </ns1:lnTo>
                <ns1:close/>
              </ns1:path>
              <ns1:path w="13015" h="1495">
                <ns1:moveTo>
                  <ns1:pt x="0" y="967"/>
                </ns1:moveTo>
                <ns1:lnTo>
                  <ns1:pt x="13015" y="967"/>
                </ns1:lnTo>
                <ns1:lnTo>
                  <ns1:pt x="13015" y="523"/>
                </ns1:lnTo>
                <ns1:lnTo>
                  <ns1:pt x="0" y="523"/>
                </ns1:lnTo>
                <ns1:lnTo>
                  <ns1:pt x="0" y="967"/>
                </ns1:lnTo>
                <ns1:close/>
              </ns1:path>
              <ns1:path w="13015" h="1495">
                <ns1:moveTo>
                  <ns1:pt x="2436" y="1495"/>
                </ns1:moveTo>
                <ns1:lnTo>
                  <ns1:pt x="10291" y="1495"/>
                </ns1:lnTo>
                <ns1:lnTo>
                  <ns1:pt x="10291" y="1007"/>
                </ns1:lnTo>
                <ns1:lnTo>
                  <ns1:pt x="2436" y="1007"/>
                </ns1:lnTo>
                <ns1:lnTo>
                  <ns1:pt x="2436" y="1495"/>
                </ns1:lnTo>
                <ns1:close/>
              </ns1:path>
              <ns1:path w="13015" h="1495">
                <ns1:moveTo>
                  <ns1:pt x="10291" y="1495"/>
                </ns1:moveTo>
                <ns1:lnTo>
                  <ns1:pt x="10485" y="1495"/>
                </ns1:lnTo>
                <ns1:lnTo>
                  <ns1:pt x="10485" y="1007"/>
                </ns1:lnTo>
                <ns1:lnTo>
                  <ns1:pt x="10291" y="1007"/>
                </ns1:lnTo>
                <ns1:lnTo>
                  <ns1:pt x="10291" y="1495"/>
                </ns1:lnTo>
                <ns1:close/>
              </ns1:path>
            </ns1:pathLst>
          </ns1:cu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56" name="textbox 56"/>
          <ns0:cNvSpPr/>
          <ns0:nvPr/>
        </ns0:nvSpPr>
        <ns0:spPr>
          <ns1:xfrm>
            <ns1:off x="744844" y="1379735"/>
            <ns1:ext cx="8416925" cy="489140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9669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9000"/>
              </ns1:lnSpc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</ns1:t>
            </ns1:r>
            <ns1:r>
              <ns1:rPr sz="2100" kern="0" spc="2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1981,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small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timing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difference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caused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by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</ns1:t>
            </ns1:r>
            <ns1:r>
              <ns1:rPr sz="2100" kern="0" spc="10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computer</ns1:t>
            </ns1:r>
            <ns1:r>
              <ns1:rPr sz="2100" kern="0" spc="15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program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363220" algn="l" rtl="0" eaLnBrk="0">
              <ns1:lnSpc>
                <ns1:spcPct val="98000"/>
              </ns1:lnSpc>
              <ns1:spcBef>
                <ns1:spcPts val="340"/>
              </ns1:spcBef>
              <ns1:tabLst/>
            </ns1:pPr>
            <ns1:r>
              <ns1:rPr sz="21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change</ns1:t>
            </ns1:r>
            <ns1:r>
              <ns1:rPr sz="2100" kern="0" spc="16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created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</ns1:t>
            </ns1:r>
            <ns1:r>
              <ns1:rPr sz="2100" kern="0" spc="2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1-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-67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chance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that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space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shuttle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’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five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onboard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computers would not synchronize. The error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caused a</ns1:t>
            </ns1:r>
            <ns1:r>
              <ns1:rPr sz="21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launch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abort.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16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algn="l" rtl="0" eaLnBrk="0">
              <ns1:lnSpc>
                <ns1:spcPct val="117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algn="l" rtl="0" eaLnBrk="0">
              <ns1:lnSpc>
                <ns1:spcPct val="117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639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</ns1:t>
            </ns1:r>
            <ns1:r>
              <ns1:rPr sz="2100" kern="0" spc="2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1986,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two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hospital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patients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died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after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receiving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fatal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doses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355600" algn="l" rtl="0" eaLnBrk="0">
              <ns1:lnSpc>
                <ns1:spcPct val="92000"/>
              </ns1:lnSpc>
              <ns1:spcBef>
                <ns1:spcPts val="643"/>
              </ns1:spcBef>
              <ns1:tabLst/>
            </ns1:pP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radiation from a Therac 25 machine. A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software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problem</ns1:t>
            </ns1:r>
            <ns1:r>
              <ns1:rPr sz="2100" kern="0" spc="10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caused the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machine to igno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 calibration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data.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16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algn="l" rtl="0" eaLnBrk="0">
              <ns1:lnSpc>
                <ns1:spcPct val="117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algn="l" rtl="0" eaLnBrk="0">
              <ns1:lnSpc>
                <ns1:spcPct val="117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marL="363854" indent="-351154" algn="l" rtl="0" eaLnBrk="0">
              <ns1:lnSpc>
                <ns1:spcPct val="97000"/>
              </ns1:lnSpc>
              <ns1:spcBef>
                <ns1:spcPts val="633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7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2018,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CEO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Mark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Zuckerburg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responded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data</ns1:t>
            </ns1:r>
            <ns1:r>
              <ns1:rPr sz="2100" kern="0" spc="15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break</ns1:t>
            </ns1:r>
            <ns1:r>
              <ns1:rPr sz="2100" kern="0" spc="15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by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writing</ns1:t>
            </ns1:r>
            <ns1:r>
              <ns1:rPr sz="2100" kern="0" spc="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Facebook post: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332740" algn="l" rtl="0" eaLnBrk="0">
              <ns1:lnSpc>
                <ns1:spcPct val="83000"/>
              </ns1:lnSpc>
              <ns1:spcBef>
                <ns1:spcPts val="1573"/>
              </ns1:spcBef>
              <ns1:tabLst/>
            </ns1:pPr>
            <ns1:r>
              <ns1:rPr sz="21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“</ns1:t>
            </ns1:r>
            <ns1:r>
              <ns1:rPr sz="2100" kern="0" spc="-2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We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have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responsibility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</ns1:t>
            </ns1:r>
            <ns1:r>
              <ns1:rPr sz="2000" i="1" kern="0" spc="-2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protect</ns1:t>
            </ns1:r>
            <ns1:r>
              <ns1:rPr sz="2000" i="1" kern="0" spc="-2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your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data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if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we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can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’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 then we don’t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124460" algn="l" rtl="0" eaLnBrk="0">
              <ns1:lnSpc>
                <ns1:spcPct val="88000"/>
              </ns1:lnSpc>
              <ns1:spcBef>
                <ns1:spcPts val="454"/>
              </ns1:spcBef>
              <ns1:tabLst/>
            </ns1:pP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deserve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serve</ns1:t>
            </ns1:r>
            <ns1:r>
              <ns1:rPr sz="2000" i="1" kern="0" spc="-17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you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 I’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ve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been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working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understanding</ns1:t>
            </ns1:r>
            <ns1:r>
              <ns1:rPr sz="2000" i="1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exactly what happened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1671954" algn="l" rtl="0" eaLnBrk="0">
              <ns1:lnSpc>
                <ns1:spcPct val="83000"/>
              </ns1:lnSpc>
              <ns1:spcBef>
                <ns1:spcPts val="383"/>
              </ns1:spcBef>
              <ns1:tabLst/>
            </ns1:pPr>
            <ns1:r>
              <ns1:rPr sz="2000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how to make sure this doesn’t happen ag</ns1:t>
            </ns1:r>
            <ns1:r>
              <ns1:rPr sz="2000" i="1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ain.</ns1:t>
            </ns1:r>
            <ns1:r>
              <ns1:rPr sz="21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”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6" name="group 6"/>
          <ns0:cNvGrpSpPr/>
          <ns0:nvPr/>
        </ns0:nvGrpSpPr>
        <ns0:grpSpPr>
          <ns1:xfrm rot="21600000">
            <ns1:off x="401572" y="1138425"/>
            <ns1:ext cx="8720329" cy="193550"/>
            <ns1:chOff x="0" y="0"/>
            <ns1:chExt cx="8720329" cy="193550"/>
          </ns1:xfrm>
        </ns0:grpSpPr>
        <ns0:sp>
          <ns0:nvSpPr>
            <ns0:cNvPr id="58" name="path 58"/>
            <ns0:cNvSpPr/>
            <ns0:nvPr/>
          </ns0:nvSpPr>
          <ns0:spPr>
            <ns1:xfrm>
              <ns1:off x="6799327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60" name="path 60"/>
            <ns0:cNvSpPr/>
            <ns0:nvPr/>
          </ns0:nvSpPr>
          <ns0:spPr>
            <ns1:xfrm>
              <ns1:off x="0" y="72012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62" name="textbox 62"/>
          <ns0:cNvSpPr/>
          <ns0:nvPr/>
        </ns0:nvSpPr>
        <ns0:spPr>
          <ns1:xfrm>
            <ns1:off x="394049" y="463857"/>
            <ns1:ext cx="3300095" cy="45275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1265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What Went Wro</ns1:t>
            </ns1:r>
            <ns1:r>
              <ns1:rPr sz="32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ng?</ns1:t>
            </ns1:r>
            <ns1:endParaRPr sz="3200" dirty="0">
              <ns1:latin typeface="Times New Roman"/>
              <ns1:ea typeface="Times New Roman"/>
              <ns1:cs typeface="Times New Roman"/>
            </ns1:endParaRPr>
          </ns1:p>
        </ns0:txBody>
      </ns0:sp>
      <ns0:sp>
        <ns0:nvSpPr>
          <ns0:cNvPr id="64" name="textbox 64"/>
          <ns0:cNvSpPr/>
          <ns0:nvPr/>
        </ns0:nvSpPr>
        <ns0:spPr>
          <ns1:xfrm>
            <ns1:off x="9335572" y="7058950"/>
            <ns1:ext cx="10160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38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78000"/>
              </ns1:lnSpc>
              <ns1:tabLst/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4</ns1:t>
            </ns1:r>
            <ns1:endParaRPr sz="11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4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66" name="rect 66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68" name="rect 68"/>
          <ns0:cNvSpPr/>
          <ns0:nvPr/>
        </ns0:nvSpPr>
        <ns0:spPr>
          <ns1:xfrm>
            <ns1:off x="5517527" y="4148089"/>
            <ns1:ext cx="3694176" cy="30936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70" name="rect 70"/>
          <ns0:cNvSpPr/>
          <ns0:nvPr/>
        </ns0:nvSpPr>
        <ns0:spPr>
          <ns1:xfrm>
            <ns1:off x="916573" y="4480318"/>
            <ns1:ext cx="2478023" cy="28193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72" name="textbox 72"/>
          <ns0:cNvSpPr/>
          <ns0:nvPr/>
        </ns0:nvSpPr>
        <ns0:spPr>
          <ns1:xfrm>
            <ns1:off x="562282" y="1379735"/>
            <ns1:ext cx="8662669" cy="4846954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9669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9000"/>
              </ns1:lnSpc>
              <ns1:tabLst/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Definitions o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</ns1:t>
            </ns1:r>
            <ns1:r>
              <ns1:rPr sz="2100" kern="0" spc="-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1001394" indent="-520065" algn="l" rtl="0" eaLnBrk="0">
              <ns1:lnSpc>
                <ns1:spcPct val="88000"/>
              </ns1:lnSpc>
              <ns1:spcBef>
                <ns1:spcPts val="1484"/>
              </ns1:spcBef>
              <ns1:tabLst/>
            </ns1:pPr>
            <ns1:r>
              <ns1:rPr sz="15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i.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Totality of</ns1:t>
            </ns1:r>
            <ns1:r>
              <ns1:rPr sz="2000" kern="0" spc="-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characteristics of</ns1:t>
            </ns1:r>
            <ns1:r>
              <ns1:rPr sz="2000" kern="0" spc="-1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</ns1:t>
            </ns1:r>
            <ns1:r>
              <ns1:rPr sz="2000" kern="0" spc="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entity that bear on</ns1:t>
            </ns1:r>
            <ns1:r>
              <ns1:rPr sz="2000" kern="0" spc="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its</ns1:t>
            </ns1:r>
            <ns1:r>
              <ns1:rPr sz="2000" kern="0" spc="6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ability to</ns1:t>
            </ns1:r>
            <ns1:r>
              <ns1:rPr sz="2000" kern="0" spc="10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satisfy          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stated or implied needs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481330" algn="l" rtl="0" eaLnBrk="0">
              <ns1:lnSpc>
                <ns1:spcPct val="88000"/>
              </ns1:lnSpc>
              <ns1:spcBef>
                <ns1:spcPts val="1470"/>
              </ns1:spcBef>
              <ns1:tabLst/>
            </ns1:pPr>
            <ns1:r>
              <ns1:rPr sz="15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ii.     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degree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 which a</ns1:t>
            </ns1:r>
            <ns1:r>
              <ns1:rPr sz="20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set of</ns1:t>
            </ns1:r>
            <ns1:r>
              <ns1:rPr sz="2000" kern="0" spc="-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inherent characteristics</ns1:t>
            </ns1:r>
            <ns1:r>
              <ns1:rPr sz="20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fulfils requirements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990600" indent="-509269" algn="l" rtl="0" eaLnBrk="0">
              <ns1:lnSpc>
                <ns1:spcPct val="88000"/>
              </ns1:lnSpc>
              <ns1:spcBef>
                <ns1:spcPts val="1195"/>
              </ns1:spcBef>
              <ns1:tabLst/>
            </ns1:pPr>
            <ns1:r>
              <ns1:rPr sz="15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iii.    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Conformance to requirements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the project’s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processes and products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eet    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written specifica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tions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481330" algn="l" rtl="0" eaLnBrk="0">
              <ns1:lnSpc>
                <ns1:spcPct val="87000"/>
              </ns1:lnSpc>
              <ns1:spcBef>
                <ns1:spcPts val="1470"/>
              </ns1:spcBef>
              <ns1:tabLst/>
            </ns1:pPr>
            <ns1:r>
              <ns1:rPr sz="15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iv.    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Fitness for use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product can be used as it was</ns1:t>
            </ns1:r>
            <ns1:r>
              <ns1:rPr sz="2000" kern="0" spc="1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intended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355600" indent="-342900" algn="l" rtl="0" eaLnBrk="0">
              <ns1:lnSpc>
                <ns1:spcPct val="95000"/>
              </ns1:lnSpc>
              <ns1:spcBef>
                <ns1:spcPts val="1309"/>
              </ns1:spcBef>
              <ns1:tabLst/>
            </ns1:pPr>
            <ns1:r>
              <ns1:rPr sz="1900" kern="0" spc="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8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</ns1:t>
            </ns1:r>
            <ns1:r>
              <ns1:rPr sz="21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</ns1:t>
            </ns1:r>
            <ns1:r>
              <ns1:rPr sz="21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management</ns1:t>
            </ns1:r>
            <ns1:r>
              <ns1:rPr sz="21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ensures</ns1:t>
            </ns1:r>
            <ns1:r>
              <ns1:rPr sz="21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that</ns1:t>
            </ns1:r>
            <ns1:r>
              <ns1:rPr sz="21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000" kern="0" spc="1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</ns1:t>
            </ns1:r>
            <ns1:r>
              <ns1:rPr sz="2000" kern="0" spc="1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will</ns1:t>
            </ns1:r>
            <ns1:r>
              <ns1:rPr sz="2000" kern="0" spc="1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satisfy</ns1:t>
            </ns1:r>
            <ns1:r>
              <ns1:rPr sz="2000" kern="0" spc="1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000" kern="0" spc="1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needs</ns1:t>
            </ns1:r>
            <ns1:r>
              <ns1:rPr sz="2000" kern="0" spc="1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which it was undertak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en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779780" indent="-345440" algn="l" rtl="0" eaLnBrk="0">
              <ns1:lnSpc>
                <ns1:spcPct val="95000"/>
              </ns1:lnSpc>
              <ns1:spcBef>
                <ns1:spcPts val="1261"/>
              </ns1:spcBef>
              <ns1:tabLst>
                <ns1:tab pos="59626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2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project team must develop good relationships with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key stakeholders,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especially the main customer for the project,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 underst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what quality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 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means to them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4000"/>
              </ns1:lnSpc>
              <ns1:tabLst/>
            </ns1:pPr>
            <ns1:endParaRPr sz="1000" dirty="0">
              <ns1:latin typeface="Arial"/>
              <ns1:ea typeface="Arial"/>
              <ns1:cs typeface="Arial"/>
            </ns1:endParaRPr>
          </ns1:p>
          <ns1:p>
            <ns1:pPr marL="434340" algn="l" rtl="0" eaLnBrk="0">
              <ns1:lnSpc>
                <ns1:spcPct val="88000"/>
              </ns1:lnSpc>
              <ns1:spcBef>
                <ns1:spcPts val="5"/>
              </ns1:spcBef>
              <ns1:tabLst>
                <ns1:tab pos="596265" algn="l"/>
              </ns1:tabLst>
            </ns1:pP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2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customer ultimately decides if</ns1:t>
            </ns1:r>
            <ns1:r>
              <ns1:rPr sz="2000" kern="0" spc="-1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 is accep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table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74" name="picture 74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996747" y="5945339"/>
            <ns1:ext cx="162305" cy="253288"/>
          </ns1:xfrm>
          <ns1:prstGeom prst="rect">
            <ns1:avLst/>
          </ns1:prstGeom>
        </ns0:spPr>
      </ns0:pic>
      <ns0:pic>
        <ns0:nvPicPr>
          <ns0:cNvPr id="76" name="picture 76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996734" y="4916639"/>
            <ns1:ext cx="162305" cy="253288"/>
          </ns1:xfrm>
          <ns1:prstGeom prst="rect">
            <ns1:avLst/>
          </ns1:prstGeom>
        </ns0:spPr>
      </ns0:pic>
      <ns0:sp>
        <ns0:nvSpPr>
          <ns0:cNvPr id="78" name="textbox 78"/>
          <ns0:cNvSpPr/>
          <ns0:nvPr/>
        </ns0:nvSpPr>
        <ns0:spPr>
          <ns1:xfrm>
            <ns1:off x="394049" y="463450"/>
            <ns1:ext cx="7599044" cy="45339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3936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What</ns1:t>
            </ns1:r>
            <ns1:r>
              <ns1:rPr sz="32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Is</ns1:t>
            </ns1:r>
            <ns1:r>
              <ns1:rPr sz="32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</ns1:t>
            </ns1:r>
            <ns1:r>
              <ns1:rPr sz="32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</ns1:t>
            </ns1:r>
            <ns1:r>
              <ns1:rPr sz="32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Management</ns1:t>
            </ns1:r>
            <ns1:r>
              <ns1:rPr sz="32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? (1 </ns1:t>
            </ns1: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200" kern="0" spc="-19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2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3)</ns1:t>
            </ns1:r>
            <ns1:endParaRPr sz="32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8" name="group 8"/>
          <ns0:cNvGrpSpPr/>
          <ns0:nvPr/>
        </ns0:nvGrpSpPr>
        <ns0:grpSpPr>
          <ns1:xfrm rot="21600000">
            <ns1:off x="401572" y="1138425"/>
            <ns1:ext cx="8720329" cy="193550"/>
            <ns1:chOff x="0" y="0"/>
            <ns1:chExt cx="8720329" cy="193550"/>
          </ns1:xfrm>
        </ns0:grpSpPr>
        <ns0:sp>
          <ns0:nvSpPr>
            <ns0:cNvPr id="80" name="path 80"/>
            <ns0:cNvSpPr/>
            <ns0:nvPr/>
          </ns0:nvSpPr>
          <ns0:spPr>
            <ns1:xfrm>
              <ns1:off x="6799327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82" name="path 82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84" name="textbox 84"/>
          <ns0:cNvSpPr/>
          <ns0:nvPr/>
        </ns0:nvSpPr>
        <ns0:spPr>
          <ns1:xfrm>
            <ns1:off x="9339639" y="7058950"/>
            <ns1:ext cx="97789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38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78000"/>
              </ns1:lnSpc>
              <ns1:tabLst/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5</ns1:t>
            </ns1:r>
            <ns1:endParaRPr sz="11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5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86" name="rect 86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88" name="textbox 88"/>
          <ns0:cNvSpPr/>
          <ns0:nvPr/>
        </ns0:nvSpPr>
        <ns0:spPr>
          <ns1:xfrm>
            <ns1:off x="486081" y="1379735"/>
            <ns1:ext cx="8552180" cy="479869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9669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9000"/>
              </ns1:lnSpc>
              <ns1:tabLst/>
            </ns1:pPr>
            <ns1:r>
              <ns1:rPr sz="1900" kern="0" spc="3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2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 must be on 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 equal level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with 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</ns1:t>
            </ns1:r>
            <ns1:r>
              <ns1:rPr sz="2100" kern="0" spc="1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scope, time,</ns1:t>
            </ns1:r>
            <ns1:r>
              <ns1:rPr sz="2100" kern="0" spc="1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</ns1:t>
            </ns1:r>
            <ns1:r>
              <ns1:rPr sz="2100" kern="0" spc="9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cost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778509" indent="-288290" algn="l" rtl="0" eaLnBrk="0">
              <ns1:lnSpc>
                <ns1:spcPct val="92000"/>
              </ns1:lnSpc>
              <ns1:spcBef>
                <ns1:spcPts val="1784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If</ns1:t>
            </ns1:r>
            <ns1:r>
              <ns1:rPr sz="2000" kern="0" spc="-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’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stakeholders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are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not</ns1:t>
            </ns1:r>
            <ns1:r>
              <ns1:rPr sz="2000" i="1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satisfied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with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000" u="sng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</ns1:t>
            </ns1:r>
            <ns1:r>
              <ns1:rPr sz="2000" u="sng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000" u="sng" kern="0" spc="-2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000" u="sng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</ns1:t>
            </ns1:r>
            <ns1:r>
              <ns1:rPr sz="20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management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b="1" i="1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or </ns1:t>
            </ns1:r>
            <ns1:r>
              <ns1:rPr sz="2000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resulting products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of</ns1:t>
            </ns1:r>
            <ns1:r>
              <ns1:rPr sz="2000" kern="0" spc="-1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project, the project team will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need to adjust scope, time, and cost to sat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isfy the</ns1:t>
            </ns1:r>
            <ns1:r>
              <ns1:rPr sz="2000" kern="0" spc="8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stakeholders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590"/>
              </ns1:spcBef>
              <ns1:tabLst/>
            </ns1:pPr>
            <ns1:r>
              <ns1:rPr sz="1900" kern="0" spc="3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6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Three main processes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479425" algn="l" rtl="0" eaLnBrk="0">
              <ns1:lnSpc>
                <ns1:spcPct val="88000"/>
              </ns1:lnSpc>
              <ns1:spcBef>
                <ns1:spcPts val="1777"/>
              </ns1:spcBef>
              <ns1:tabLst/>
            </ns1:pPr>
            <ns1:r>
              <ns1:rPr sz="1800" b="1" i="1" kern="0" spc="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1.  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Planning</ns1:t>
            </ns1:r>
            <ns1:r>
              <ns1:rPr sz="2000" b="1" i="1" kern="0" spc="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</ns1:t>
            </ns1:r>
            <ns1:r>
              <ns1:rPr sz="2000" b="1" i="1" kern="0" spc="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management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identify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which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requirements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939800" indent="3810" algn="l" rtl="0" eaLnBrk="0">
              <ns1:lnSpc>
                <ns1:spcPct val="88000"/>
              </ns1:lnSpc>
              <ns1:spcBef>
                <ns1:spcPts val="296"/>
              </ns1:spcBef>
              <ns1:tabLst/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standards are relevant to the project and how to sati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sfy them.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Incorporating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 standards into project design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is a key part of</ns1:t>
            </ns1:r>
            <ns1:r>
              <ns1:rPr sz="2000" kern="0" spc="-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 plannin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g.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936625" indent="-461644" algn="l" rtl="0" eaLnBrk="0">
              <ns1:lnSpc>
                <ns1:spcPct val="88000"/>
              </ns1:lnSpc>
              <ns1:spcBef>
                <ns1:spcPts val="1776"/>
              </ns1:spcBef>
              <ns1:tabLst/>
            </ns1:pPr>
            <ns1:r>
              <ns1:rPr sz="1800" b="1" i="1" kern="0" spc="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2.  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Managing</ns1:t>
            </ns1:r>
            <ns1:r>
              <ns1:rPr sz="2000" b="1" i="1" kern="0" spc="2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translate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management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plan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into</ns1:t>
            </ns1:r>
            <ns1:r>
              <ns1:rPr sz="2000" kern="0" spc="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executable   </ns1:t>
            </ns1:r>
            <ns1:r>
              <ns1:rPr sz="2000" i="1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 activities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adhering to the organization’s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quality policies.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939800" indent="-462915" algn="l" rtl="0" eaLnBrk="0">
              <ns1:lnSpc>
                <ns1:spcPct val="88000"/>
              </ns1:lnSpc>
              <ns1:spcBef>
                <ns1:spcPts val="1776"/>
              </ns1:spcBef>
              <ns1:tabLst/>
            </ns1:pPr>
            <ns1:r>
              <ns1:rPr sz="18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3.   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Controlling quality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monitor specific project results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to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ensure that they are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complete, correct, and meet customer expectations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. This process is often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940435" algn="l" rtl="0" eaLnBrk="0">
              <ns1:lnSpc>
                <ns1:spcPct val="88000"/>
              </ns1:lnSpc>
              <ns1:spcBef>
                <ns1:spcPts val="571"/>
              </ns1:spcBef>
              <ns1:tabLst/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associated with the technical tools and techniques of</ns1:t>
            </ns1:r>
            <ns1:r>
              <ns1:rPr sz="2000" kern="0" spc="-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 ma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nagement.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90" name="picture 90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976769" y="1910461"/>
            <ns1:ext cx="135255" cy="211073"/>
          </ns1:xfrm>
          <ns1:prstGeom prst="rect">
            <ns1:avLst/>
          </ns1:prstGeom>
        </ns0:spPr>
      </ns0:pic>
      <ns0:sp>
        <ns0:nvSpPr>
          <ns0:cNvPr id="92" name="textbox 92"/>
          <ns0:cNvSpPr/>
          <ns0:nvPr/>
        </ns0:nvSpPr>
        <ns0:spPr>
          <ns1:xfrm>
            <ns1:off x="394049" y="463450"/>
            <ns1:ext cx="7599044" cy="45339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3936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What</ns1:t>
            </ns1:r>
            <ns1:r>
              <ns1:rPr sz="32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Is</ns1:t>
            </ns1:r>
            <ns1:r>
              <ns1:rPr sz="32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</ns1:t>
            </ns1:r>
            <ns1:r>
              <ns1:rPr sz="32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</ns1:t>
            </ns1:r>
            <ns1:r>
              <ns1:rPr sz="32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Management</ns1:t>
            </ns1:r>
            <ns1:r>
              <ns1:rPr sz="32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? (2 </ns1:t>
            </ns1: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200" kern="0" spc="-19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2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3)</ns1:t>
            </ns1:r>
            <ns1:endParaRPr sz="32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10" name="group 10"/>
          <ns0:cNvGrpSpPr/>
          <ns0:nvPr/>
        </ns0:nvGrpSpPr>
        <ns0:grpSpPr>
          <ns1:xfrm rot="21600000">
            <ns1:off x="401572" y="1138425"/>
            <ns1:ext cx="8720329" cy="193550"/>
            <ns1:chOff x="0" y="0"/>
            <ns1:chExt cx="8720329" cy="193550"/>
          </ns1:xfrm>
        </ns0:grpSpPr>
        <ns0:sp>
          <ns0:nvSpPr>
            <ns0:cNvPr id="94" name="path 94"/>
            <ns0:cNvSpPr/>
            <ns0:nvPr/>
          </ns0:nvSpPr>
          <ns0:spPr>
            <ns1:xfrm>
              <ns1:off x="6799327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96" name="path 96"/>
            <ns0:cNvSpPr/>
            <ns0:nvPr/>
          </ns0:nvSpPr>
          <ns0:spPr>
            <ns1:xfrm>
              <ns1:off x="0" y="72011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98" name="textbox 98"/>
          <ns0:cNvSpPr/>
          <ns0:nvPr/>
        </ns0:nvSpPr>
        <ns0:spPr>
          <ns1:xfrm>
            <ns1:off x="9339078" y="7058950"/>
            <ns1:ext cx="98425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38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78000"/>
              </ns1:lnSpc>
              <ns1:tabLst/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6</ns1:t>
            </ns1:r>
            <ns1:endParaRPr sz="11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6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00" name="rect 100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pic>
        <ns0:nvPicPr>
          <ns0:cNvPr id="102" name="picture 102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609600" y="1524001"/>
            <ns1:ext cx="8276780" cy="5390374"/>
          </ns1:xfrm>
          <ns1:prstGeom prst="rect">
            <ns1:avLst/>
          </ns1:prstGeom>
        </ns0:spPr>
      </ns0:pic>
      <ns0:sp>
        <ns0:nvSpPr>
          <ns0:cNvPr id="104" name="textbox 104"/>
          <ns0:cNvSpPr/>
          <ns0:nvPr/>
        </ns0:nvSpPr>
        <ns0:spPr>
          <ns1:xfrm>
            <ns1:off x="394049" y="463450"/>
            <ns1:ext cx="7599044" cy="45339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3936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What</ns1:t>
            </ns1:r>
            <ns1:r>
              <ns1:rPr sz="32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Is</ns1:t>
            </ns1:r>
            <ns1:r>
              <ns1:rPr sz="32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</ns1:t>
            </ns1:r>
            <ns1:r>
              <ns1:rPr sz="32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</ns1:t>
            </ns1:r>
            <ns1:r>
              <ns1:rPr sz="32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Management</ns1:t>
            </ns1:r>
            <ns1:r>
              <ns1:rPr sz="32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? (3 </ns1:t>
            </ns1: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3200" kern="0" spc="-19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200" kern="0" spc="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3)</ns1:t>
            </ns1:r>
            <ns1:endParaRPr sz="32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12" name="group 12"/>
          <ns0:cNvGrpSpPr/>
          <ns0:nvPr/>
        </ns0:nvGrpSpPr>
        <ns0:grpSpPr>
          <ns1:xfrm rot="21600000">
            <ns1:off x="401572" y="1138425"/>
            <ns1:ext cx="8720329" cy="193550"/>
            <ns1:chOff x="0" y="0"/>
            <ns1:chExt cx="8720329" cy="193550"/>
          </ns1:xfrm>
        </ns0:grpSpPr>
        <ns0:sp>
          <ns0:nvSpPr>
            <ns0:cNvPr id="106" name="path 106"/>
            <ns0:cNvSpPr/>
            <ns0:nvPr/>
          </ns0:nvSpPr>
          <ns0:spPr>
            <ns1:xfrm>
              <ns1:off x="6799327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108" name="path 108"/>
            <ns0:cNvSpPr/>
            <ns0:nvPr/>
          </ns0:nvSpPr>
          <ns0:spPr>
            <ns1:xfrm>
              <ns1:off x="0" y="72012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110" name="textbox 110"/>
          <ns0:cNvSpPr/>
          <ns0:nvPr/>
        </ns0:nvSpPr>
        <ns0:spPr>
          <ns1:xfrm>
            <ns1:off x="9340339" y="7058950"/>
            <ns1:ext cx="97155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38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78000"/>
              </ns1:lnSpc>
              <ns1:tabLst/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7</ns1:t>
            </ns1:r>
            <ns1:endParaRPr sz="11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7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12" name="rect 112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14" name="rect 114"/>
          <ns0:cNvSpPr/>
          <ns0:nvPr/>
        </ns0:nvSpPr>
        <ns0:spPr>
          <ns1:xfrm>
            <ns1:off x="5732411" y="2499118"/>
            <ns1:ext cx="1350264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16" name="rect 116"/>
          <ns0:cNvSpPr/>
          <ns0:nvPr/>
        </ns0:nvSpPr>
        <ns0:spPr>
          <ns1:xfrm>
            <ns1:off x="2564015" y="2499118"/>
            <ns1:ext cx="1251202" cy="281940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18" name="textbox 118"/>
          <ns0:cNvSpPr/>
          <ns0:nvPr/>
        </ns0:nvSpPr>
        <ns0:spPr>
          <ns1:xfrm>
            <ns1:off x="562282" y="1379735"/>
            <ns1:ext cx="8590915" cy="496062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4877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63854" indent="-351154" algn="l" rtl="0" eaLnBrk="0">
              <ns1:lnSpc>
                <ns1:spcPct val="97000"/>
              </ns1:lnSpc>
              <ns1:tabLst/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Planning quality managem</ns1:t>
            </ns1:r>
            <ns1:r>
              <ns1:rPr sz="2100" kern="0" spc="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ent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implies the ability to </ns1:t>
            </ns1:r>
            <ns1:r>
              <ns1:rPr sz="2100" u="sng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anticipate</ns1:t>
            </ns1:r>
            <ns1:r>
              <ns1:rPr sz="2100" u="sng" kern="0" spc="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u="sng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situations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</ns1:t>
            </ns1:r>
            <ns1:r>
              <ns1:rPr sz="2100" u="sng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prepare actions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to bring about the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desired outcome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785494" indent="-295275" algn="l" rtl="0" eaLnBrk="0">
              <ns1:lnSpc>
                <ns1:spcPct val="88000"/>
              </ns1:lnSpc>
              <ns1:spcBef>
                <ns1:spcPts val="1784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It identifies relevant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 standards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 each unique p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roject and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designs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</ns1:t>
            </ns1:r>
            <ns1:r>
              <ns1:rPr sz="2000" kern="0" spc="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into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products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000" kern="0" spc="-2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i="1" u="sng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</ns1:t>
            </ns1:r>
            <ns1:r>
              <ns1:rPr sz="2000" i="1" kern="0" spc="-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processes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involved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in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779780" algn="l" rtl="0" eaLnBrk="0">
              <ns1:lnSpc>
                <ns1:spcPct val="88000"/>
              </ns1:lnSpc>
              <ns1:spcBef>
                <ns1:spcPts val="571"/>
              </ns1:spcBef>
              <ns1:tabLst/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managing the proj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ect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308"/>
              </ns1:spcBef>
              <ns1:tabLst/>
            </ns1:pPr>
            <ns1:r>
              <ns1:rPr sz="1900" kern="0" spc="3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2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Ways for preventing defects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495300" algn="l" rtl="0" eaLnBrk="0">
              <ns1:lnSpc>
                <ns1:spcPct val="88000"/>
              </ns1:lnSpc>
              <ns1:spcBef>
                <ns1:spcPts val="1455"/>
              </ns1:spcBef>
              <ns1:tabLst/>
            </ns1:pPr>
            <ns1:r>
              <ns1:rPr sz="1400" kern="0" spc="8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1.       </ns1:t>
            </ns1:r>
            <ns1:r>
              <ns1:rPr sz="18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Selecting</ns1:t>
            </ns1:r>
            <ns1:r>
              <ns1:rPr sz="1800" kern="0" spc="8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8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proper</ns1:t>
            </ns1:r>
            <ns1:r>
              <ns1:rPr sz="1800" kern="0" spc="8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18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materials</ns1:t>
            </ns1:r>
            <ns1:endParaRPr sz="1800" dirty="0">
              <ns1:latin typeface="Times New Roman"/>
              <ns1:ea typeface="Times New Roman"/>
              <ns1:cs typeface="Times New Roman"/>
            </ns1:endParaRPr>
          </ns1:p>
          <ns1:p>
            <ns1:pPr marL="478155" algn="l" rtl="0" eaLnBrk="0">
              <ns1:lnSpc>
                <ns1:spcPct val="88000"/>
              </ns1:lnSpc>
              <ns1:spcBef>
                <ns1:spcPts val="1279"/>
              </ns1:spcBef>
              <ns1:tabLst/>
            </ns1:pPr>
            <ns1:r>
              <ns1:rPr sz="1400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2.       </ns1:t>
            </ns1:r>
            <ns1:r>
              <ns1:rPr sz="1800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Trainin</ns1:t>
            </ns1:r>
            <ns1:r>
              <ns1:rPr sz="18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g and indoctrinating people in quality</ns1:t>
            </ns1:r>
            <ns1:endParaRPr sz="1800" dirty="0">
              <ns1:latin typeface="Times New Roman"/>
              <ns1:ea typeface="Times New Roman"/>
              <ns1:cs typeface="Times New Roman"/>
            </ns1:endParaRPr>
          </ns1:p>
          <ns1:p>
            <ns1:pPr marL="481965" algn="l" rtl="0" eaLnBrk="0">
              <ns1:lnSpc>
                <ns1:spcPct val="88000"/>
              </ns1:lnSpc>
              <ns1:spcBef>
                <ns1:spcPts val="1279"/>
              </ns1:spcBef>
              <ns1:tabLst/>
            </ns1:pPr>
            <ns1:r>
              <ns1:rPr sz="1400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3.       </ns1:t>
            </ns1:r>
            <ns1:r>
              <ns1:rPr sz="1800" kern="0" spc="4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Planning a pro</ns1:t>
            </ns1:r>
            <ns1:r>
              <ns1:rPr sz="1800" kern="0" spc="3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cess that ensures the appropriate outcome</ns1:t>
            </ns1:r>
            <ns1:endParaRPr sz="1800" dirty="0">
              <ns1:latin typeface="Times New Roman"/>
              <ns1:ea typeface="Times New Roman"/>
              <ns1:cs typeface="Times New Roman"/>
            </ns1:endParaRPr>
          </ns1:p>
          <ns1:p>
            <ns1:pPr marL="363220" indent="-350520" algn="l" rtl="0" eaLnBrk="0">
              <ns1:lnSpc>
                <ns1:spcPct val="97000"/>
              </ns1:lnSpc>
              <ns1:spcBef>
                <ns1:spcPts val="1416"/>
              </ns1:spcBef>
              <ns1:tabLst/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2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Understanding which variables affect outcome is a very important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part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 planning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3000"/>
              </ns1:lnSpc>
              <ns1:tabLst/>
            </ns1:pPr>
            <ns1:endParaRPr sz="1200" dirty="0">
              <ns1:latin typeface="Arial"/>
              <ns1:ea typeface="Arial"/>
              <ns1:cs typeface="Arial"/>
            </ns1:endParaRPr>
          </ns1:p>
          <ns1:p>
            <ns1:pPr marL="778509" indent="-288290" algn="l" rtl="0" eaLnBrk="0">
              <ns1:lnSpc>
                <ns1:spcPct val="88000"/>
              </ns1:lnSpc>
              <ns1:spcBef>
                <ns1:spcPts val="1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Design of</ns1:t>
            </ns1:r>
            <ns1:r>
              <ns1:rPr sz="2000" kern="0" spc="-13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experiments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is a technique that helps identify which variabl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have the most influence on the overall outcome of</ns1:t>
            </ns1:r>
            <ns1:r>
              <ns1:rPr sz="2000" kern="0" spc="-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 process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120" name="picture 120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1052970" y="5796673"/>
            <ns1:ext cx="135255" cy="211074"/>
          </ns1:xfrm>
          <ns1:prstGeom prst="rect">
            <ns1:avLst/>
          </ns1:prstGeom>
        </ns0:spPr>
      </ns0:pic>
      <ns0:pic>
        <ns0:nvPicPr>
          <ns0:cNvPr id="122" name="picture 122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1052969" y="2245753"/>
            <ns1:ext cx="135255" cy="211073"/>
          </ns1:xfrm>
          <ns1:prstGeom prst="rect">
            <ns1:avLst/>
          </ns1:prstGeom>
        </ns0:spPr>
      </ns0:pic>
      <ns0:sp>
        <ns0:nvSpPr>
          <ns0:cNvPr id="124" name="textbox 124"/>
          <ns0:cNvSpPr/>
          <ns0:nvPr/>
        </ns0:nvSpPr>
        <ns0:spPr>
          <ns1:xfrm>
            <ns1:off x="436367" y="463857"/>
            <ns1:ext cx="6696709" cy="45275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1265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1. Planning Quality</ns1:t>
            </ns1:r>
            <ns1:r>
              <ns1:rPr sz="32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Management (1 of</ns1:t>
            </ns1:r>
            <ns1:r>
              <ns1:rPr sz="3200" kern="0" spc="-2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2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3)</ns1:t>
            </ns1:r>
            <ns1:endParaRPr sz="32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14" name="group 14"/>
          <ns0:cNvGrpSpPr/>
          <ns0:nvPr/>
        </ns0:nvGrpSpPr>
        <ns0:grpSpPr>
          <ns1:xfrm rot="21600000">
            <ns1:off x="401572" y="1138425"/>
            <ns1:ext cx="8720329" cy="193550"/>
            <ns1:chOff x="0" y="0"/>
            <ns1:chExt cx="8720329" cy="193550"/>
          </ns1:xfrm>
        </ns0:grpSpPr>
        <ns0:sp>
          <ns0:nvSpPr>
            <ns0:cNvPr id="126" name="path 126"/>
            <ns0:cNvSpPr/>
            <ns0:nvPr/>
          </ns0:nvSpPr>
          <ns0:spPr>
            <ns1:xfrm>
              <ns1:off x="6799327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128" name="path 128"/>
            <ns0:cNvSpPr/>
            <ns0:nvPr/>
          </ns0:nvSpPr>
          <ns0:spPr>
            <ns1:xfrm>
              <ns1:off x="0" y="72012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130" name="textbox 130"/>
          <ns0:cNvSpPr/>
          <ns0:nvPr/>
        </ns0:nvSpPr>
        <ns0:spPr>
          <ns1:xfrm>
            <ns1:off x="9339498" y="7058950"/>
            <ns1:ext cx="97789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38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78000"/>
              </ns1:lnSpc>
              <ns1:tabLst/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8</ns1:t>
            </ns1:r>
            <ns1:endParaRPr sz="11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8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32" name="rect 132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34" name="rect 134"/>
          <ns0:cNvSpPr/>
          <ns0:nvPr/>
        </ns0:nvSpPr>
        <ns0:spPr>
          <ns1:xfrm>
            <ns1:off x="4484255" y="1374409"/>
            <ns1:ext cx="4322064" cy="30936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36" name="rect 136"/>
          <ns0:cNvSpPr/>
          <ns0:nvPr/>
        </ns0:nvSpPr>
        <ns0:spPr>
          <ns1:xfrm>
            <ns1:off x="992773" y="1709689"/>
            <ns1:ext cx="1877567" cy="309369"/>
          </ns1:xfrm>
          <ns1:prstGeom prst="rect">
            <ns1:avLst/>
          </ns1:prstGeom>
          <ns1:solidFill>
            <ns1:srgbClr val="FFFF00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38" name="textbox 138"/>
          <ns0:cNvSpPr/>
          <ns0:nvPr/>
        </ns0:nvSpPr>
        <ns0:spPr>
          <ns1:xfrm>
            <ns1:off x="638482" y="1379735"/>
            <ns1:ext cx="8413750" cy="5057140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454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64490" indent="-351790" algn="l" rtl="0" eaLnBrk="0">
              <ns1:lnSpc>
                <ns1:spcPct val="97000"/>
              </ns1:lnSpc>
              <ns1:tabLst/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5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4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 planning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also involve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 communicating the correct actions</ns1:t>
            </ns1:r>
            <ns1:r>
              <ns1:rPr sz="2100" kern="0" spc="1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ensuring quality in a format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that is understandable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</ns1:t>
            </ns1:r>
            <ns1:r>
              <ns1:rPr sz="2100" kern="0" spc="10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complete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786130" indent="-295909" algn="l" rtl="0" eaLnBrk="0">
              <ns1:lnSpc>
                <ns1:spcPct val="88000"/>
              </ns1:lnSpc>
              <ns1:spcBef>
                <ns1:spcPts val="1784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2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Important to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describe key factors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that directly cont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ribute to meeting the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customer’s re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quirements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12700" algn="l" rtl="0" eaLnBrk="0">
              <ns1:lnSpc>
                <ns1:spcPct val="89000"/>
              </ns1:lnSpc>
              <ns1:spcBef>
                <ns1:spcPts val="1590"/>
              </ns1:spcBef>
              <ns1:tabLst/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7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Important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scope aspects of</ns1:t>
            </ns1:r>
            <ns1:r>
              <ns1:rPr sz="2100" kern="0" spc="-1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IT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projects affecting quality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algn="r" rtl="0" eaLnBrk="0">
              <ns1:lnSpc>
                <ns1:spcPct val="88000"/>
              </ns1:lnSpc>
              <ns1:spcBef>
                <ns1:spcPts val="1477"/>
              </ns1:spcBef>
              <ns1:tabLst/>
            </ns1:pPr>
            <ns1:r>
              <ns1:rPr sz="15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1. 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Functionality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the degree to which a system performs its intended funct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ion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476884" algn="l" rtl="0" eaLnBrk="0">
              <ns1:lnSpc>
                <ns1:spcPct val="88000"/>
              </ns1:lnSpc>
              <ns1:spcBef>
                <ns1:spcPts val="1188"/>
              </ns1:spcBef>
              <ns1:tabLst/>
            </ns1:pPr>
            <ns1:r>
              <ns1:rPr sz="15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2. 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Features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the system’s special characteristics that appeal to u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sers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478155" algn="l" rtl="0" eaLnBrk="0">
              <ns1:lnSpc>
                <ns1:spcPct val="88000"/>
              </ns1:lnSpc>
              <ns1:spcBef>
                <ns1:spcPts val="1188"/>
              </ns1:spcBef>
              <ns1:tabLst/>
            </ns1:pPr>
            <ns1:r>
              <ns1:rPr sz="15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3. 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System outputs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the screens and reports the system generat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es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786130" indent="-306704" algn="l" rtl="0" eaLnBrk="0">
              <ns1:lnSpc>
                <ns1:spcPct val="88000"/>
              </ns1:lnSpc>
              <ns1:spcBef>
                <ns1:spcPts val="1195"/>
              </ns1:spcBef>
              <ns1:tabLst/>
            </ns1:pPr>
            <ns1:r>
              <ns1:rPr sz="15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4. 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Performance: </ns1:t>
            </ns1:r>
            <ns1:r>
              <ns1:rPr sz="20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address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how well a product or service performs 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he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   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customer’s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intended use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779144" indent="-295909" algn="l" rtl="0" eaLnBrk="0">
              <ns1:lnSpc>
                <ns1:spcPct val="88000"/>
              </ns1:lnSpc>
              <ns1:spcBef>
                <ns1:spcPts val="1476"/>
              </ns1:spcBef>
              <ns1:tabLst/>
            </ns1:pPr>
            <ns1:r>
              <ns1:rPr sz="1500" b="1" i="1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5. 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Reliability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ability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000" kern="0" spc="-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product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or service to perform as expected under    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normal conditio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ns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2000"/>
              </ns1:lnSpc>
              <ns1:tabLst/>
            </ns1:pPr>
            <ns1:endParaRPr sz="1200" dirty="0">
              <ns1:latin typeface="Arial"/>
              <ns1:ea typeface="Arial"/>
              <ns1:cs typeface="Arial"/>
            </ns1:endParaRPr>
          </ns1:p>
          <ns1:p>
            <ns1:pPr marL="487044" algn="l" rtl="0" eaLnBrk="0">
              <ns1:lnSpc>
                <ns1:spcPct val="88000"/>
              </ns1:lnSpc>
              <ns1:spcBef>
                <ns1:spcPts val="1"/>
              </ns1:spcBef>
              <ns1:tabLst/>
            </ns1:pPr>
            <ns1:r>
              <ns1:rPr sz="1500" b="1" i="1" kern="0" spc="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6.   </ns1:t>
            </ns1:r>
            <ns1:r>
              <ns1:rPr sz="2000" b="1" i="1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Maintainability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: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address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ease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000" kern="0" spc="-2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performing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maintenance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on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</ns1:t>
            </ns1:r>
            <ns1:r>
              <ns1:rPr sz="2000" kern="0" spc="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product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140" name="picture 140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1129169" y="2245753"/>
            <ns1:ext cx="135255" cy="211073"/>
          </ns1:xfrm>
          <ns1:prstGeom prst="rect">
            <ns1:avLst/>
          </ns1:prstGeom>
        </ns0:spPr>
      </ns0:pic>
      <ns0:sp>
        <ns0:nvSpPr>
          <ns0:cNvPr id="142" name="textbox 142"/>
          <ns0:cNvSpPr/>
          <ns0:nvPr/>
        </ns0:nvSpPr>
        <ns0:spPr>
          <ns1:xfrm>
            <ns1:off x="436367" y="463857"/>
            <ns1:ext cx="6696709" cy="45275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1265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1. Planning Quality</ns1:t>
            </ns1:r>
            <ns1:r>
              <ns1:rPr sz="32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Management (2 of</ns1:t>
            </ns1:r>
            <ns1:r>
              <ns1:rPr sz="3200" kern="0" spc="-2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2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3)</ns1:t>
            </ns1:r>
            <ns1:endParaRPr sz="32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16" name="group 16"/>
          <ns0:cNvGrpSpPr/>
          <ns0:nvPr/>
        </ns0:nvGrpSpPr>
        <ns0:grpSpPr>
          <ns1:xfrm rot="21600000">
            <ns1:off x="401572" y="1138425"/>
            <ns1:ext cx="8720329" cy="193550"/>
            <ns1:chOff x="0" y="0"/>
            <ns1:chExt cx="8720329" cy="193550"/>
          </ns1:xfrm>
        </ns0:grpSpPr>
        <ns0:sp>
          <ns0:nvSpPr>
            <ns0:cNvPr id="144" name="path 144"/>
            <ns0:cNvSpPr/>
            <ns0:nvPr/>
          </ns0:nvSpPr>
          <ns0:spPr>
            <ns1:xfrm>
              <ns1:off x="6799327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146" name="path 146"/>
            <ns0:cNvSpPr/>
            <ns0:nvPr/>
          </ns0:nvSpPr>
          <ns0:spPr>
            <ns1:xfrm>
              <ns1:off x="0" y="72012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148" name="textbox 148"/>
          <ns0:cNvSpPr/>
          <ns0:nvPr/>
        </ns0:nvSpPr>
        <ns0:spPr>
          <ns1:xfrm>
            <ns1:off x="9339639" y="7058950"/>
            <ns1:ext cx="97789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838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78000"/>
              </ns1:lnSpc>
              <ns1:tabLst/>
            </ns1:pPr>
            <ns1:r>
              <ns1:rPr sz="1100" kern="0" spc="-2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9</ns1:t>
            </ns1:r>
            <ns1:endParaRPr sz="11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slides/slide9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50" name="rect 150"/>
          <ns0:cNvSpPr/>
          <ns0:nvPr/>
        </ns0:nvSpPr>
        <ns0:spPr>
          <ns1:xfrm>
            <ns1:off x="0" y="0"/>
            <ns1:ext cx="9601200" cy="7315200"/>
          </ns1:xfrm>
          <ns1:prstGeom prst="rect">
            <ns1:avLst/>
          </ns1:prstGeom>
          <ns1:solidFill>
            <ns1:srgbClr val="FFFFFF">
              <ns1:alpha val="100000"/>
            </ns1:srgbClr>
          </ns1:solidFill>
          <ns1:ln w="0" cap="flat">
            <ns1:noFill/>
            <ns1:prstDash val="solid"/>
            <ns1:miter lim="0"/>
          </ns1:ln>
        </ns0:spPr>
        <ns0:txBody>
          <ns1:bodyPr rtlCol="0"/>
          <ns1:lstStyle/>
          <ns1:p>
            <ns1:pPr algn="ctr"/>
            <ns1:endParaRPr lang="zh-CN" altLang="en-US"/>
          </ns1:p>
        </ns0:txBody>
      </ns0:sp>
      <ns0:sp>
        <ns0:nvSpPr>
          <ns0:cNvPr id="152" name="textbox 152"/>
          <ns0:cNvSpPr/>
          <ns0:nvPr/>
        </ns0:nvSpPr>
        <ns0:spPr>
          <ns1:xfrm>
            <ns1:off x="562281" y="1379723"/>
            <ns1:ext cx="8590280" cy="523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4544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367665" indent="-354965" algn="l" rtl="0" eaLnBrk="0">
              <ns1:lnSpc>
                <ns1:spcPct val="97000"/>
              </ns1:lnSpc>
              <ns1:tabLst/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 managers and their teams nee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 to consider all the above project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scope issues in deter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mining quality goals</ns1:t>
            </ns1:r>
            <ns1:r>
              <ns1:rPr sz="2100" kern="0" spc="9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</ns1:t>
            </ns1:r>
            <ns1:r>
              <ns1:rPr sz="2100" kern="0" spc="5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project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356870" indent="-344170" algn="l" rtl="0" eaLnBrk="0">
              <ns1:lnSpc>
                <ns1:spcPct val="97000"/>
              </ns1:lnSpc>
              <ns1:spcBef>
                <ns1:spcPts val="1592"/>
              </ns1:spcBef>
              <ns1:tabLst/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51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All project stakeholders must work toget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her to balance the </ns1:t>
            </ns1:r>
            <ns1:r>
              <ns1:rPr sz="2100" u="sng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quality, scope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u="sng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time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and </ns1:t>
            </ns1:r>
            <ns1:r>
              <ns1:rPr sz="2100" u="sng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cost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dimensions</ns1:t>
            </ns1:r>
            <ns1:r>
              <ns1:rPr sz="2100" kern="0" spc="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of</ns1:t>
            </ns1:r>
            <ns1:r>
              <ns1:rPr sz="2100" kern="0" spc="-17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project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490219" algn="l" rtl="0" eaLnBrk="0">
              <ns1:lnSpc>
                <ns1:spcPct val="88000"/>
              </ns1:lnSpc>
              <ns1:spcBef>
                <ns1:spcPts val="1477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The main customers must real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ize their role in</ns1:t>
            </ns1:r>
            <ns1:r>
              <ns1:rPr sz="2000" kern="0" spc="2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1) 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defining the most critical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786765" indent="-635" algn="l" rtl="0" eaLnBrk="0">
              <ns1:lnSpc>
                <ns1:spcPct val="88000"/>
              </ns1:lnSpc>
              <ns1:spcBef>
                <ns1:spcPts val="296"/>
              </ns1:spcBef>
              <ns1:tabLst/>
            </ns1:pP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quality needs for the project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2)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constantly commu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nicate these needs and  </ns1:t>
            </ns1:r>
            <ns1:r>
              <ns1:rPr sz="2000" kern="0" spc="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expectations to t</ns1:t>
            </ns1:r>
            <ns1:r>
              <ns1:rPr sz="2000" kern="0" spc="-10" dirty="0">
                <ns1:solidFill>
                  <ns1:srgbClr val="000099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he project team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776605" indent="-286384" algn="l" rtl="0" eaLnBrk="0">
              <ns1:lnSpc>
                <ns1:spcPct val="88000"/>
              </ns1:lnSpc>
              <ns1:spcBef>
                <ns1:spcPts val="1476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 managers are ultimately responsible for quality </ns1:t>
            </ns1:r>
            <ns1:r>
              <ns1:rPr sz="2000" kern="0" spc="-1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management on their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kern="0" spc="0" dirty="0">
                <ns1:solidFill>
                  <ns1:srgbClr val="C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projects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marL="363854" indent="-351154" algn="l" rtl="0" eaLnBrk="0">
              <ns1:lnSpc>
                <ns1:spcPct val="97000"/>
              </ns1:lnSpc>
              <ns1:spcBef>
                <ns1:spcPts val="1584"/>
              </ns1:spcBef>
              <ns1:tabLst/>
            </ns1:pPr>
            <ns1:r>
              <ns1:rPr sz="1900" kern="0" spc="4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n</ns1:t>
            </ns1:r>
            <ns1:r>
              <ns1:rPr sz="1900" kern="0" spc="-490" dirty="0">
                <ns1:solidFill>
                  <ns1:srgbClr val="B2B2B2">
                    <ns1:alpha val="100000"/>
                  </ns1:srgbClr>
                </ns1:solidFill>
                <ns1:latin typeface="Wingdings"/>
                <ns1:ea typeface="Wingdings"/>
                <ns1:cs typeface="Wingdings"/>
              </ns1:rPr>
              <ns1:t> </ns1:t>
            </ns1:r>
            <ns1:r>
              <ns1:rPr sz="2100" kern="0" spc="4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Project manag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ers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should be familiar with basic quality terms,</ns1:t>
            </ns1:r>
            <ns1:r>
              <ns1:rPr sz="2100" kern="0" spc="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standards,</ns1:t>
            </ns1:r>
            <ns1:r>
              <ns1:rPr sz="21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  </ns1:t>
            </ns1:r>
            <ns1:r>
              <ns1:rPr sz="2100" kern="0" spc="3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and resources</ns1:t>
            </ns1:r>
            <ns1:endParaRPr sz="2100" dirty="0">
              <ns1:latin typeface="Times New Roman"/>
              <ns1:ea typeface="Times New Roman"/>
              <ns1:cs typeface="Times New Roman"/>
            </ns1:endParaRPr>
          </ns1:p>
          <ns1:p>
            <ns1:pPr marL="787400" indent="-297179" algn="l" rtl="0" eaLnBrk="0">
              <ns1:lnSpc>
                <ns1:spcPct val="88000"/>
              </ns1:lnSpc>
              <ns1:spcBef>
                <ns1:spcPts val="1484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11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u="sng" kern="0" spc="-45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u="sng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ISO</ns1:t>
            </ns1:r>
            <ns1:r>
              <ns1:rPr sz="2000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is the source of</ns1:t>
            </ns1:r>
            <ns1:r>
              <ns1:rPr sz="2000" kern="0" spc="-16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ISO9000 and more than 22,000 international standards   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for business, government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, and society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  <ns1:p>
            <ns1:pPr algn="l" rtl="0" eaLnBrk="0">
              <ns1:lnSpc>
                <ns1:spcPct val="102000"/>
              </ns1:lnSpc>
              <ns1:tabLst/>
            </ns1:pPr>
            <ns1:endParaRPr sz="1200" dirty="0">
              <ns1:latin typeface="Arial"/>
              <ns1:ea typeface="Arial"/>
              <ns1:cs typeface="Arial"/>
            </ns1:endParaRPr>
          </ns1:p>
          <ns1:p>
            <ns1:pPr marL="490219" algn="l" rtl="0" eaLnBrk="0">
              <ns1:lnSpc>
                <ns1:spcPct val="88000"/>
              </ns1:lnSpc>
              <ns1:spcBef>
                <ns1:spcPts val="1"/>
              </ns1:spcBef>
              <ns1:tabLst>
                <ns1:tab pos="625475" algn="l"/>
              </ns1:tabLst>
            </ns1:pPr>
            <ns1:r>
              <ns1:rPr sz="2000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	</ns1:t>
            </ns1:r>
            <ns1:r>
              <ns1:rPr sz="2000" kern="0" spc="9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 </ns1:t>
            </ns1:r>
            <ns1:r>
              <ns1:rPr sz="2000" u="sng" kern="0" spc="-44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u="sng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IEEE</ns1:t>
            </ns1:r>
            <ns1:r>
              <ns1:rPr sz="2000" kern="0" spc="0" dirty="0">
                <ns1:solidFill>
                  <ns1:srgbClr val="99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2000" kern="0" spc="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provides many standards relate</ns1:t>
            </ns1:r>
            <ns1:r>
              <ns1:rPr sz="2000" kern="0" spc="-10" dirty="0">
                <ns1:solidFill>
                  <ns1:srgbClr val="000000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d to quality</ns1:t>
            </ns1:r>
            <ns1:endParaRPr sz="2000" dirty="0">
              <ns1:latin typeface="Times New Roman"/>
              <ns1:ea typeface="Times New Roman"/>
              <ns1:cs typeface="Times New Roman"/>
            </ns1:endParaRPr>
          </ns1:p>
        </ns0:txBody>
      </ns0:sp>
      <ns0:pic>
        <ns0:nvPicPr>
          <ns0:cNvPr id="154" name="picture 154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 rot="21600000">
            <ns1:off x="1052970" y="6330060"/>
            <ns1:ext cx="135255" cy="211074"/>
          </ns1:xfrm>
          <ns1:prstGeom prst="rect">
            <ns1:avLst/>
          </ns1:prstGeom>
        </ns0:spPr>
      </ns0:pic>
      <ns0:pic>
        <ns0:nvPicPr>
          <ns0:cNvPr id="156" name="picture 156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21600000">
            <ns1:off x="1052970" y="5606160"/>
            <ns1:ext cx="135255" cy="211074"/>
          </ns1:xfrm>
          <ns1:prstGeom prst="rect">
            <ns1:avLst/>
          </ns1:prstGeom>
        </ns0:spPr>
      </ns0:pic>
      <ns0:pic>
        <ns0:nvPicPr>
          <ns0:cNvPr id="158" name="picture 158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21600000">
            <ns1:off x="1052969" y="4059301"/>
            <ns1:ext cx="135255" cy="211073"/>
          </ns1:xfrm>
          <ns1:prstGeom prst="rect">
            <ns1:avLst/>
          </ns1:prstGeom>
        </ns0:spPr>
      </ns0:pic>
      <ns0:pic>
        <ns0:nvPicPr>
          <ns0:cNvPr id="160" name="picture 160"/>
          <ns0:cNvPicPr>
            <ns1:picLocks noChangeAspect="1"/>
          </ns0:cNvPicPr>
          <ns0:nvPr/>
        </ns0:nvPicPr>
        <ns0:blipFill>
          <ns1:blip ns2:embed="rId5"/>
          <ns1:stretch>
            <ns1:fillRect/>
          </ns1:stretch>
        </ns0:blipFill>
        <ns0:spPr>
          <ns1:xfrm rot="21600000">
            <ns1:off x="1052969" y="3030601"/>
            <ns1:ext cx="135255" cy="211073"/>
          </ns1:xfrm>
          <ns1:prstGeom prst="rect">
            <ns1:avLst/>
          </ns1:prstGeom>
        </ns0:spPr>
      </ns0:pic>
      <ns0:sp>
        <ns0:nvSpPr>
          <ns0:cNvPr id="162" name="textbox 162"/>
          <ns0:cNvSpPr/>
          <ns0:nvPr/>
        </ns0:nvSpPr>
        <ns0:spPr>
          <ns1:xfrm>
            <ns1:off x="436367" y="463857"/>
            <ns1:ext cx="6696709" cy="452755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71265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8000"/>
              </ns1:lnSpc>
              <ns1:tabLst/>
            </ns1:pPr>
            <ns1:r>
              <ns1:rPr sz="3200" kern="0" spc="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1. Planning Quality</ns1:t>
            </ns1:r>
            <ns1:r>
              <ns1:rPr sz="32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Management (3 of</ns1:t>
            </ns1:r>
            <ns1:r>
              <ns1:rPr sz="3200" kern="0" spc="-22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 </ns1:t>
            </ns1:r>
            <ns1:r>
              <ns1:rPr sz="3200" kern="0" spc="-10" dirty="0">
                <ns1:solidFill>
                  <ns1:srgbClr val="330033">
                    <ns1:alpha val="100000"/>
                  </ns1:srgbClr>
                </ns1:solidFill>
                <ns1:latin typeface="Times New Roman"/>
                <ns1:ea typeface="Times New Roman"/>
                <ns1:cs typeface="Times New Roman"/>
              </ns1:rPr>
              <ns1:t>3)</ns1:t>
            </ns1:r>
            <ns1:endParaRPr sz="3200" dirty="0">
              <ns1:latin typeface="Times New Roman"/>
              <ns1:ea typeface="Times New Roman"/>
              <ns1:cs typeface="Times New Roman"/>
            </ns1:endParaRPr>
          </ns1:p>
        </ns0:txBody>
      </ns0:sp>
      <ns0:grpSp>
        <ns0:nvGrpSpPr>
          <ns0:cNvPr id="18" name="group 18"/>
          <ns0:cNvGrpSpPr/>
          <ns0:nvPr/>
        </ns0:nvGrpSpPr>
        <ns0:grpSpPr>
          <ns1:xfrm rot="21600000">
            <ns1:off x="401572" y="1138425"/>
            <ns1:ext cx="8720329" cy="193550"/>
            <ns1:chOff x="0" y="0"/>
            <ns1:chExt cx="8720329" cy="193550"/>
          </ns1:xfrm>
        </ns0:grpSpPr>
        <ns0:sp>
          <ns0:nvSpPr>
            <ns0:cNvPr id="164" name="path 164"/>
            <ns0:cNvSpPr/>
            <ns0:nvPr/>
          </ns0:nvSpPr>
          <ns0:spPr>
            <ns1:xfrm>
              <ns1:off x="6799327" y="0"/>
              <ns1:ext cx="1920240" cy="193550"/>
            </ns1:xfrm>
            <ns1:custGeom>
              <ns1:avLst/>
              <ns1:gdLst/>
              <ns1:ahLst/>
              <ns1:cxnLst/>
              <ns1:rect l="0" t="0" r="0" b="0"/>
              <ns1:pathLst>
                <ns1:path w="3024" h="304">
                  <ns1:moveTo>
                    <ns1:pt x="0" y="304"/>
                  </ns1:moveTo>
                  <ns1:lnTo>
                    <ns1:pt x="3024" y="304"/>
                  </ns1:lnTo>
                  <ns1:lnTo>
                    <ns1:pt x="3024" y="0"/>
                  </ns1:lnTo>
                  <ns1:lnTo>
                    <ns1:pt x="0" y="0"/>
                  </ns1:lnTo>
                  <ns1:lnTo>
                    <ns1:pt x="0" y="304"/>
                  </ns1:lnTo>
                  <ns1:close/>
                </ns1:path>
              </ns1:pathLst>
            </ns1:custGeom>
            <ns1:solidFill>
              <ns1:srgbClr val="B2B2B2">
                <ns1:alpha val="100000"/>
              </ns1:srgbClr>
            </ns1:solidFill>
            <ns1:ln w="0" cap="flat">
              <ns1:noFill/>
              <ns1:prstDash val="solid"/>
              <ns1:miter lim="0"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  <ns0:sp>
          <ns0:nvSpPr>
            <ns0:cNvPr id="166" name="path 166"/>
            <ns0:cNvSpPr/>
            <ns0:nvPr/>
          </ns0:nvSpPr>
          <ns0:spPr>
            <ns1:xfrm>
              <ns1:off x="0" y="72012"/>
              <ns1:ext cx="8720329" cy="19050"/>
            </ns1:xfrm>
            <ns1:custGeom>
              <ns1:avLst/>
              <ns1:gdLst/>
              <ns1:ahLst/>
              <ns1:cxnLst/>
              <ns1:rect l="0" t="0" r="0" b="0"/>
              <ns1:pathLst>
                <ns1:path w="13732" h="30">
                  <ns1:moveTo>
                    <ns1:pt x="0" y="15"/>
                  </ns1:moveTo>
                  <ns1:lnTo>
                    <ns1:pt x="13732" y="15"/>
                  </ns1:lnTo>
                </ns1:path>
              </ns1:pathLst>
            </ns1:custGeom>
            <ns1:noFill/>
            <ns1:ln w="19050" cap="flat">
              <ns1:solidFill>
                <ns1:srgbClr val="330033"/>
              </ns1:solidFill>
              <ns1:prstDash val="solid"/>
              <ns1:round/>
            </ns1:ln>
          </ns0:spPr>
          <ns0:txBody>
            <ns1:bodyPr rtlCol="0"/>
            <ns1:lstStyle/>
            <ns1:p>
              <ns1:pPr algn="ctr"/>
              <ns1:endParaRPr lang="zh-CN" altLang="en-US"/>
            </ns1:p>
          </ns0:txBody>
        </ns0:sp>
      </ns0:grpSp>
      <ns0:sp>
        <ns0:nvSpPr>
          <ns0:cNvPr id="168" name="textbox 168"/>
          <ns0:cNvSpPr/>
          <ns0:nvPr/>
        </ns0:nvSpPr>
        <ns0:spPr>
          <ns1:xfrm>
            <ns1:off x="9271309" y="7058950"/>
            <ns1:ext cx="166370" cy="157479"/>
          </ns1:xfrm>
          <ns1:prstGeom prst="rect">
            <ns1:avLst/>
          </ns1:prstGeom>
          <ns1:noFill/>
          <ns1:ln w="0" cap="flat">
            <ns1:noFill/>
            <ns1:prstDash val="solid"/>
            <ns1:miter lim="0"/>
          </ns1:ln>
        </ns0:spPr>
        <ns0:txBody>
          <ns1:bodyPr vert="horz" wrap="square" lIns="0" tIns="0" rIns="0" bIns="0"/>
          <ns1:lstStyle/>
          <ns1:p>
            <ns1:pPr algn="l" rtl="0" eaLnBrk="0">
              <ns1:lnSpc>
                <ns1:spcPct val="86383"/>
              </ns1:lnSpc>
              <ns1:tabLst/>
            </ns1:pPr>
            <ns1:endParaRPr sz="100" dirty="0">
              <ns1:latin typeface="Arial"/>
              <ns1:ea typeface="Arial"/>
              <ns1:cs typeface="Arial"/>
            </ns1:endParaRPr>
          </ns1:p>
          <ns1:p>
            <ns1:pPr marL="12700" algn="l" rtl="0" eaLnBrk="0">
              <ns1:lnSpc>
                <ns1:spcPct val="86000"/>
              </ns1:lnSpc>
              <ns1:tabLst/>
            </ns1:pPr>
            <ns1:r>
              <ns1:rPr sz="1000" kern="0" spc="-10" dirty="0">
                <ns1:solidFill>
                  <ns1:srgbClr val="000000">
                    <ns1:alpha val="100000"/>
                  </ns1:srgbClr>
                </ns1:solidFill>
                <ns1:latin typeface="Arial"/>
                <ns1:ea typeface="Arial"/>
                <ns1:cs typeface="Arial"/>
              </ns1:rPr>
              <ns1:t>10</ns1:t>
            </ns1:r>
            <ns1:endParaRPr sz="1000" dirty="0">
              <ns1:latin typeface="Arial"/>
              <ns1:ea typeface="Arial"/>
              <ns1:cs typeface="Arial"/>
            </ns1:endParaRPr>
          </ns1:p>
        </ns0:txBody>
      </ns0:sp>
    </ns0:spTree>
  </ns0:cSld>
  <ns0:clrMapOvr>
    <ns1:masterClrMapping/>
  </ns0:clrMapOvr>
</ns0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ap:Properties xmlns:vt="http://schemas.openxmlformats.org/officeDocument/2006/docPropsVTypes" xmlns:ap="http://schemas.openxmlformats.org/officeDocument/2006/extended-properties">
  <ap:Application>Acrobat PDFMaker 17 for PowerPoint</ap:Applicat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 Project Quality Management (Part I)</dc:title>
  <dc:creator>Prof. Gong Xiting</dc:creator>
  <dcterms:created xsi:type="dcterms:W3CDTF">2024-11-03T16:03:29Z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wqlLaW5nc29mdCBQREYgdG8gV1BTIDExMA</vt:lpwstr>
  </property>
  <property fmtid="{D5CDD505-2E9C-101B-9397-08002B2CF9AE}" pid="3" name="Created">
    <vt:filetime>2025-08-31T21:14:46</vt:filetime>
  </property>
</Properties>
</file>